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7" autoAdjust="0"/>
    <p:restoredTop sz="94660"/>
  </p:normalViewPr>
  <p:slideViewPr>
    <p:cSldViewPr snapToGrid="0">
      <p:cViewPr varScale="1">
        <p:scale>
          <a:sx n="116" d="100"/>
          <a:sy n="116" d="100"/>
        </p:scale>
        <p:origin x="120"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nl-B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fld id="{A586428D-A009-4760-8CCA-D8E9929B638C}" type="datetimeFigureOut">
              <a:rPr lang="nl-BE" smtClean="0"/>
              <a:t>24/02/2020</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1BE6F32-0E05-44A2-B4C0-299987BC6166}" type="slidenum">
              <a:rPr lang="nl-BE" smtClean="0"/>
              <a:t>‹nr.›</a:t>
            </a:fld>
            <a:endParaRPr lang="nl-BE"/>
          </a:p>
        </p:txBody>
      </p:sp>
    </p:spTree>
    <p:extLst>
      <p:ext uri="{BB962C8B-B14F-4D97-AF65-F5344CB8AC3E}">
        <p14:creationId xmlns:p14="http://schemas.microsoft.com/office/powerpoint/2010/main" val="4261372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A586428D-A009-4760-8CCA-D8E9929B638C}" type="datetimeFigureOut">
              <a:rPr lang="nl-BE" smtClean="0"/>
              <a:t>24/02/2020</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1BE6F32-0E05-44A2-B4C0-299987BC6166}" type="slidenum">
              <a:rPr lang="nl-BE" smtClean="0"/>
              <a:t>‹nr.›</a:t>
            </a:fld>
            <a:endParaRPr lang="nl-BE"/>
          </a:p>
        </p:txBody>
      </p:sp>
    </p:spTree>
    <p:extLst>
      <p:ext uri="{BB962C8B-B14F-4D97-AF65-F5344CB8AC3E}">
        <p14:creationId xmlns:p14="http://schemas.microsoft.com/office/powerpoint/2010/main" val="2662125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A586428D-A009-4760-8CCA-D8E9929B638C}" type="datetimeFigureOut">
              <a:rPr lang="nl-BE" smtClean="0"/>
              <a:t>24/02/2020</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1BE6F32-0E05-44A2-B4C0-299987BC6166}" type="slidenum">
              <a:rPr lang="nl-BE" smtClean="0"/>
              <a:t>‹nr.›</a:t>
            </a:fld>
            <a:endParaRPr lang="nl-BE"/>
          </a:p>
        </p:txBody>
      </p:sp>
    </p:spTree>
    <p:extLst>
      <p:ext uri="{BB962C8B-B14F-4D97-AF65-F5344CB8AC3E}">
        <p14:creationId xmlns:p14="http://schemas.microsoft.com/office/powerpoint/2010/main" val="703117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A586428D-A009-4760-8CCA-D8E9929B638C}" type="datetimeFigureOut">
              <a:rPr lang="nl-BE" smtClean="0"/>
              <a:t>24/02/2020</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1BE6F32-0E05-44A2-B4C0-299987BC6166}" type="slidenum">
              <a:rPr lang="nl-BE" smtClean="0"/>
              <a:t>‹nr.›</a:t>
            </a:fld>
            <a:endParaRPr lang="nl-BE"/>
          </a:p>
        </p:txBody>
      </p:sp>
    </p:spTree>
    <p:extLst>
      <p:ext uri="{BB962C8B-B14F-4D97-AF65-F5344CB8AC3E}">
        <p14:creationId xmlns:p14="http://schemas.microsoft.com/office/powerpoint/2010/main" val="203276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nl-B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A586428D-A009-4760-8CCA-D8E9929B638C}" type="datetimeFigureOut">
              <a:rPr lang="nl-BE" smtClean="0"/>
              <a:t>24/02/2020</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1BE6F32-0E05-44A2-B4C0-299987BC6166}" type="slidenum">
              <a:rPr lang="nl-BE" smtClean="0"/>
              <a:t>‹nr.›</a:t>
            </a:fld>
            <a:endParaRPr lang="nl-BE"/>
          </a:p>
        </p:txBody>
      </p:sp>
    </p:spTree>
    <p:extLst>
      <p:ext uri="{BB962C8B-B14F-4D97-AF65-F5344CB8AC3E}">
        <p14:creationId xmlns:p14="http://schemas.microsoft.com/office/powerpoint/2010/main" val="1040907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A586428D-A009-4760-8CCA-D8E9929B638C}" type="datetimeFigureOut">
              <a:rPr lang="nl-BE" smtClean="0"/>
              <a:t>24/02/2020</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1BE6F32-0E05-44A2-B4C0-299987BC6166}" type="slidenum">
              <a:rPr lang="nl-BE" smtClean="0"/>
              <a:t>‹nr.›</a:t>
            </a:fld>
            <a:endParaRPr lang="nl-BE"/>
          </a:p>
        </p:txBody>
      </p:sp>
    </p:spTree>
    <p:extLst>
      <p:ext uri="{BB962C8B-B14F-4D97-AF65-F5344CB8AC3E}">
        <p14:creationId xmlns:p14="http://schemas.microsoft.com/office/powerpoint/2010/main" val="636592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A586428D-A009-4760-8CCA-D8E9929B638C}" type="datetimeFigureOut">
              <a:rPr lang="nl-BE" smtClean="0"/>
              <a:t>24/02/2020</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B1BE6F32-0E05-44A2-B4C0-299987BC6166}" type="slidenum">
              <a:rPr lang="nl-BE" smtClean="0"/>
              <a:t>‹nr.›</a:t>
            </a:fld>
            <a:endParaRPr lang="nl-BE"/>
          </a:p>
        </p:txBody>
      </p:sp>
    </p:spTree>
    <p:extLst>
      <p:ext uri="{BB962C8B-B14F-4D97-AF65-F5344CB8AC3E}">
        <p14:creationId xmlns:p14="http://schemas.microsoft.com/office/powerpoint/2010/main" val="1084544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A586428D-A009-4760-8CCA-D8E9929B638C}" type="datetimeFigureOut">
              <a:rPr lang="nl-BE" smtClean="0"/>
              <a:t>24/02/2020</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B1BE6F32-0E05-44A2-B4C0-299987BC6166}" type="slidenum">
              <a:rPr lang="nl-BE" smtClean="0"/>
              <a:t>‹nr.›</a:t>
            </a:fld>
            <a:endParaRPr lang="nl-BE"/>
          </a:p>
        </p:txBody>
      </p:sp>
    </p:spTree>
    <p:extLst>
      <p:ext uri="{BB962C8B-B14F-4D97-AF65-F5344CB8AC3E}">
        <p14:creationId xmlns:p14="http://schemas.microsoft.com/office/powerpoint/2010/main" val="1400355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586428D-A009-4760-8CCA-D8E9929B638C}" type="datetimeFigureOut">
              <a:rPr lang="nl-BE" smtClean="0"/>
              <a:t>24/02/2020</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B1BE6F32-0E05-44A2-B4C0-299987BC6166}" type="slidenum">
              <a:rPr lang="nl-BE" smtClean="0"/>
              <a:t>‹nr.›</a:t>
            </a:fld>
            <a:endParaRPr lang="nl-BE"/>
          </a:p>
        </p:txBody>
      </p:sp>
    </p:spTree>
    <p:extLst>
      <p:ext uri="{BB962C8B-B14F-4D97-AF65-F5344CB8AC3E}">
        <p14:creationId xmlns:p14="http://schemas.microsoft.com/office/powerpoint/2010/main" val="2858304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A586428D-A009-4760-8CCA-D8E9929B638C}" type="datetimeFigureOut">
              <a:rPr lang="nl-BE" smtClean="0"/>
              <a:t>24/02/2020</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1BE6F32-0E05-44A2-B4C0-299987BC6166}" type="slidenum">
              <a:rPr lang="nl-BE" smtClean="0"/>
              <a:t>‹nr.›</a:t>
            </a:fld>
            <a:endParaRPr lang="nl-BE"/>
          </a:p>
        </p:txBody>
      </p:sp>
    </p:spTree>
    <p:extLst>
      <p:ext uri="{BB962C8B-B14F-4D97-AF65-F5344CB8AC3E}">
        <p14:creationId xmlns:p14="http://schemas.microsoft.com/office/powerpoint/2010/main" val="2086913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A586428D-A009-4760-8CCA-D8E9929B638C}" type="datetimeFigureOut">
              <a:rPr lang="nl-BE" smtClean="0"/>
              <a:t>24/02/2020</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1BE6F32-0E05-44A2-B4C0-299987BC6166}" type="slidenum">
              <a:rPr lang="nl-BE" smtClean="0"/>
              <a:t>‹nr.›</a:t>
            </a:fld>
            <a:endParaRPr lang="nl-BE"/>
          </a:p>
        </p:txBody>
      </p:sp>
    </p:spTree>
    <p:extLst>
      <p:ext uri="{BB962C8B-B14F-4D97-AF65-F5344CB8AC3E}">
        <p14:creationId xmlns:p14="http://schemas.microsoft.com/office/powerpoint/2010/main" val="4065408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86428D-A009-4760-8CCA-D8E9929B638C}" type="datetimeFigureOut">
              <a:rPr lang="nl-BE" smtClean="0"/>
              <a:t>24/02/2020</a:t>
            </a:fld>
            <a:endParaRPr lang="nl-B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BE6F32-0E05-44A2-B4C0-299987BC6166}" type="slidenum">
              <a:rPr lang="nl-BE" smtClean="0"/>
              <a:t>‹nr.›</a:t>
            </a:fld>
            <a:endParaRPr lang="nl-BE"/>
          </a:p>
        </p:txBody>
      </p:sp>
    </p:spTree>
    <p:extLst>
      <p:ext uri="{BB962C8B-B14F-4D97-AF65-F5344CB8AC3E}">
        <p14:creationId xmlns:p14="http://schemas.microsoft.com/office/powerpoint/2010/main" val="2037123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22362"/>
            <a:ext cx="12192000" cy="3095953"/>
          </a:xfrm>
        </p:spPr>
        <p:txBody>
          <a:bodyPr>
            <a:normAutofit fontScale="90000"/>
          </a:bodyPr>
          <a:lstStyle/>
          <a:p>
            <a:br>
              <a:rPr lang="nl-BE" b="1" dirty="0"/>
            </a:br>
            <a:br>
              <a:rPr lang="nl-BE" b="1" dirty="0"/>
            </a:br>
            <a:r>
              <a:rPr lang="nl-BE" b="1" dirty="0"/>
              <a:t>Een eerlijke kans</a:t>
            </a:r>
            <a:br>
              <a:rPr lang="nl-BE" b="1" dirty="0"/>
            </a:br>
            <a:r>
              <a:rPr lang="nl-BE" b="1" dirty="0"/>
              <a:t>Onderwijs voor leerlingen in </a:t>
            </a:r>
            <a:r>
              <a:rPr lang="nl-BE" b="1" dirty="0" err="1"/>
              <a:t>kansarmoede</a:t>
            </a:r>
            <a:br>
              <a:rPr lang="nl-BE" b="1" dirty="0"/>
            </a:br>
            <a:br>
              <a:rPr lang="nl-BE" b="1" dirty="0"/>
            </a:br>
            <a:r>
              <a:rPr lang="nl-BE" sz="4000" b="1" dirty="0"/>
              <a:t>een project met mensen in </a:t>
            </a:r>
            <a:r>
              <a:rPr lang="nl-BE" sz="4000" b="1" dirty="0" err="1"/>
              <a:t>kansarmoede</a:t>
            </a:r>
            <a:endParaRPr lang="nl-BE" sz="4000" b="1" dirty="0"/>
          </a:p>
        </p:txBody>
      </p:sp>
      <p:sp>
        <p:nvSpPr>
          <p:cNvPr id="3" name="Ondertitel 2"/>
          <p:cNvSpPr>
            <a:spLocks noGrp="1"/>
          </p:cNvSpPr>
          <p:nvPr>
            <p:ph type="subTitle" idx="1"/>
          </p:nvPr>
        </p:nvSpPr>
        <p:spPr>
          <a:xfrm>
            <a:off x="1524000" y="4218316"/>
            <a:ext cx="9144000" cy="1039483"/>
          </a:xfrm>
        </p:spPr>
        <p:txBody>
          <a:bodyPr>
            <a:normAutofit/>
          </a:bodyPr>
          <a:lstStyle/>
          <a:p>
            <a:endParaRPr lang="nl-BE" dirty="0"/>
          </a:p>
          <a:p>
            <a:r>
              <a:rPr lang="nl-BE" dirty="0"/>
              <a:t>Albert Janssens en Daniël Trimbos</a:t>
            </a:r>
          </a:p>
          <a:p>
            <a:endParaRPr lang="nl-BE" dirty="0"/>
          </a:p>
        </p:txBody>
      </p:sp>
      <p:pic>
        <p:nvPicPr>
          <p:cNvPr id="4" name="Afbeelding 3"/>
          <p:cNvPicPr>
            <a:picLocks noChangeAspect="1"/>
          </p:cNvPicPr>
          <p:nvPr/>
        </p:nvPicPr>
        <p:blipFill>
          <a:blip r:embed="rId2"/>
          <a:stretch>
            <a:fillRect/>
          </a:stretch>
        </p:blipFill>
        <p:spPr>
          <a:xfrm>
            <a:off x="0" y="6425170"/>
            <a:ext cx="1127858" cy="420660"/>
          </a:xfrm>
          <a:prstGeom prst="rect">
            <a:avLst/>
          </a:prstGeom>
        </p:spPr>
      </p:pic>
    </p:spTree>
    <p:extLst>
      <p:ext uri="{BB962C8B-B14F-4D97-AF65-F5344CB8AC3E}">
        <p14:creationId xmlns:p14="http://schemas.microsoft.com/office/powerpoint/2010/main" val="2834163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Gevolgen van </a:t>
            </a:r>
            <a:r>
              <a:rPr lang="nl-BE" dirty="0">
                <a:solidFill>
                  <a:srgbClr val="FF0000"/>
                </a:solidFill>
              </a:rPr>
              <a:t>chronische</a:t>
            </a:r>
            <a:r>
              <a:rPr lang="nl-BE" dirty="0"/>
              <a:t> stress</a:t>
            </a:r>
          </a:p>
        </p:txBody>
      </p:sp>
      <p:sp>
        <p:nvSpPr>
          <p:cNvPr id="3" name="Tijdelijke aanduiding voor inhoud 2"/>
          <p:cNvSpPr>
            <a:spLocks noGrp="1"/>
          </p:cNvSpPr>
          <p:nvPr>
            <p:ph idx="1"/>
          </p:nvPr>
        </p:nvSpPr>
        <p:spPr/>
        <p:txBody>
          <a:bodyPr/>
          <a:lstStyle/>
          <a:p>
            <a:r>
              <a:rPr lang="nl-BE" dirty="0">
                <a:solidFill>
                  <a:srgbClr val="FF0000"/>
                </a:solidFill>
              </a:rPr>
              <a:t>Stress zorgt voor ernstige concentratieproblemen</a:t>
            </a:r>
          </a:p>
          <a:p>
            <a:r>
              <a:rPr lang="nl-BE" dirty="0">
                <a:solidFill>
                  <a:srgbClr val="FF0000"/>
                </a:solidFill>
              </a:rPr>
              <a:t>Groot absenteïsme, letterlijk of alleen in de geest</a:t>
            </a:r>
          </a:p>
          <a:p>
            <a:r>
              <a:rPr lang="nl-BE" dirty="0"/>
              <a:t>Verminderde creatieve-, cognitieve- en geheugenmogelijkheden</a:t>
            </a:r>
          </a:p>
          <a:p>
            <a:r>
              <a:rPr lang="nl-BE" dirty="0"/>
              <a:t>Verminderde sociale vaardigheden en sociaal oordeel</a:t>
            </a:r>
          </a:p>
          <a:p>
            <a:r>
              <a:rPr lang="nl-BE" dirty="0"/>
              <a:t>Verminderde motivatie, doelgerichtheid en inspanning</a:t>
            </a:r>
          </a:p>
          <a:p>
            <a:r>
              <a:rPr lang="nl-BE" dirty="0"/>
              <a:t>Verminderde conditie</a:t>
            </a:r>
          </a:p>
          <a:p>
            <a:r>
              <a:rPr lang="nl-BE" dirty="0"/>
              <a:t>Verhoogde kans op depressie</a:t>
            </a:r>
          </a:p>
          <a:p>
            <a:r>
              <a:rPr lang="nl-BE" dirty="0">
                <a:solidFill>
                  <a:srgbClr val="FF0000"/>
                </a:solidFill>
              </a:rPr>
              <a:t>Verminderde ontwikkeling en groei van hersencellen</a:t>
            </a:r>
          </a:p>
        </p:txBody>
      </p:sp>
      <p:pic>
        <p:nvPicPr>
          <p:cNvPr id="4" name="Tijdelijke aanduiding voor inhoud 4"/>
          <p:cNvPicPr>
            <a:picLocks noChangeAspect="1"/>
          </p:cNvPicPr>
          <p:nvPr/>
        </p:nvPicPr>
        <p:blipFill>
          <a:blip r:embed="rId2"/>
          <a:stretch>
            <a:fillRect/>
          </a:stretch>
        </p:blipFill>
        <p:spPr>
          <a:xfrm>
            <a:off x="0" y="6496805"/>
            <a:ext cx="1127858" cy="420660"/>
          </a:xfrm>
          <a:prstGeom prst="rect">
            <a:avLst/>
          </a:prstGeom>
        </p:spPr>
      </p:pic>
    </p:spTree>
    <p:extLst>
      <p:ext uri="{BB962C8B-B14F-4D97-AF65-F5344CB8AC3E}">
        <p14:creationId xmlns:p14="http://schemas.microsoft.com/office/powerpoint/2010/main" val="1049582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69011"/>
            <a:ext cx="5375920" cy="1492370"/>
          </a:xfrm>
        </p:spPr>
        <p:txBody>
          <a:bodyPr>
            <a:noAutofit/>
          </a:bodyPr>
          <a:lstStyle/>
          <a:p>
            <a:r>
              <a:rPr lang="nl-BE" sz="4800" dirty="0"/>
              <a:t>2. </a:t>
            </a:r>
            <a:r>
              <a:rPr lang="nl-BE" sz="4800" dirty="0" err="1"/>
              <a:t>identiteits-ontwikkeling</a:t>
            </a:r>
            <a:endParaRPr lang="nl-BE" sz="4800" dirty="0"/>
          </a:p>
        </p:txBody>
      </p:sp>
      <p:sp>
        <p:nvSpPr>
          <p:cNvPr id="3" name="Tijdelijke aanduiding voor inhoud 2"/>
          <p:cNvSpPr>
            <a:spLocks noGrp="1"/>
          </p:cNvSpPr>
          <p:nvPr>
            <p:ph idx="1"/>
          </p:nvPr>
        </p:nvSpPr>
        <p:spPr/>
        <p:txBody>
          <a:bodyPr/>
          <a:lstStyle/>
          <a:p>
            <a:endParaRPr lang="nl-BE" dirty="0"/>
          </a:p>
        </p:txBody>
      </p:sp>
      <p:sp>
        <p:nvSpPr>
          <p:cNvPr id="4" name="Tijdelijke aanduiding voor tekst 3"/>
          <p:cNvSpPr>
            <a:spLocks noGrp="1"/>
          </p:cNvSpPr>
          <p:nvPr>
            <p:ph type="body" sz="half" idx="2"/>
          </p:nvPr>
        </p:nvSpPr>
        <p:spPr>
          <a:xfrm>
            <a:off x="-82345" y="1628800"/>
            <a:ext cx="5242241" cy="5229200"/>
          </a:xfrm>
        </p:spPr>
        <p:txBody>
          <a:bodyPr>
            <a:normAutofit/>
          </a:bodyPr>
          <a:lstStyle/>
          <a:p>
            <a:r>
              <a:rPr lang="nl-BE" sz="2800" dirty="0"/>
              <a:t>Een eigen identiteit heeft 4 belangrijke kenmerken (</a:t>
            </a:r>
            <a:r>
              <a:rPr lang="nl-BE" sz="2800" dirty="0" err="1"/>
              <a:t>Erikson</a:t>
            </a:r>
            <a:r>
              <a:rPr lang="nl-BE" sz="2800" dirty="0"/>
              <a:t>):</a:t>
            </a:r>
          </a:p>
          <a:p>
            <a:pPr marL="457200" indent="-457200">
              <a:buFont typeface="Arial" pitchFamily="34" charset="0"/>
              <a:buChar char="•"/>
            </a:pPr>
            <a:r>
              <a:rPr lang="nl-BE" sz="2800" dirty="0"/>
              <a:t>Het gevoel: ik ben één en dezelfde persoon</a:t>
            </a:r>
          </a:p>
          <a:p>
            <a:pPr marL="457200" indent="-457200">
              <a:buFont typeface="Arial" pitchFamily="34" charset="0"/>
              <a:buChar char="•"/>
            </a:pPr>
            <a:r>
              <a:rPr lang="nl-BE" sz="2800" dirty="0"/>
              <a:t>Wederzijdsheid: eigen identiteitsbeleving klopt met die van de omgeving</a:t>
            </a:r>
          </a:p>
          <a:p>
            <a:pPr marL="457200" indent="-457200">
              <a:buFont typeface="Arial" pitchFamily="34" charset="0"/>
              <a:buChar char="•"/>
            </a:pPr>
            <a:r>
              <a:rPr lang="nl-BE" sz="2800" dirty="0"/>
              <a:t>Zelfacceptatie</a:t>
            </a:r>
          </a:p>
          <a:p>
            <a:pPr marL="457200" indent="-457200">
              <a:buFont typeface="Arial" pitchFamily="34" charset="0"/>
              <a:buChar char="•"/>
            </a:pPr>
            <a:r>
              <a:rPr lang="nl-BE" sz="2800" dirty="0"/>
              <a:t>Idealen geven toekomstperspectief: verwachtingen en doelen</a:t>
            </a:r>
          </a:p>
          <a:p>
            <a:endParaRPr lang="nl-BE" dirty="0"/>
          </a:p>
        </p:txBody>
      </p:sp>
      <p:pic>
        <p:nvPicPr>
          <p:cNvPr id="6" name="Tijdelijke aanduiding voor inhoud 4"/>
          <p:cNvPicPr>
            <a:picLocks noChangeAspect="1"/>
          </p:cNvPicPr>
          <p:nvPr/>
        </p:nvPicPr>
        <p:blipFill>
          <a:blip r:embed="rId2"/>
          <a:stretch>
            <a:fillRect/>
          </a:stretch>
        </p:blipFill>
        <p:spPr>
          <a:xfrm>
            <a:off x="0" y="6496805"/>
            <a:ext cx="1127858" cy="420660"/>
          </a:xfrm>
          <a:prstGeom prst="rect">
            <a:avLst/>
          </a:prstGeom>
        </p:spPr>
      </p:pic>
    </p:spTree>
    <p:extLst>
      <p:ext uri="{BB962C8B-B14F-4D97-AF65-F5344CB8AC3E}">
        <p14:creationId xmlns:p14="http://schemas.microsoft.com/office/powerpoint/2010/main" val="2471791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404664"/>
            <a:ext cx="4989514" cy="1224136"/>
          </a:xfrm>
        </p:spPr>
        <p:txBody>
          <a:bodyPr>
            <a:noAutofit/>
          </a:bodyPr>
          <a:lstStyle/>
          <a:p>
            <a:r>
              <a:rPr lang="nl-BE" sz="2400" dirty="0"/>
              <a:t>Voorwaarden voor een goede identiteitsontwikkeling:</a:t>
            </a:r>
            <a:br>
              <a:rPr lang="nl-BE" sz="2400" dirty="0"/>
            </a:br>
            <a:endParaRPr lang="nl-BE" sz="2400" dirty="0"/>
          </a:p>
        </p:txBody>
      </p:sp>
      <p:sp>
        <p:nvSpPr>
          <p:cNvPr id="3" name="Tijdelijke aanduiding voor inhoud 2"/>
          <p:cNvSpPr>
            <a:spLocks noGrp="1"/>
          </p:cNvSpPr>
          <p:nvPr>
            <p:ph idx="1"/>
          </p:nvPr>
        </p:nvSpPr>
        <p:spPr/>
        <p:txBody>
          <a:bodyPr/>
          <a:lstStyle/>
          <a:p>
            <a:endParaRPr lang="nl-BE" dirty="0"/>
          </a:p>
        </p:txBody>
      </p:sp>
      <p:sp>
        <p:nvSpPr>
          <p:cNvPr id="4" name="Tijdelijke aanduiding voor tekst 3"/>
          <p:cNvSpPr>
            <a:spLocks noGrp="1"/>
          </p:cNvSpPr>
          <p:nvPr>
            <p:ph type="body" sz="half" idx="2"/>
          </p:nvPr>
        </p:nvSpPr>
        <p:spPr>
          <a:xfrm>
            <a:off x="1" y="1435101"/>
            <a:ext cx="4989514" cy="5112348"/>
          </a:xfrm>
        </p:spPr>
        <p:txBody>
          <a:bodyPr>
            <a:normAutofit/>
          </a:bodyPr>
          <a:lstStyle/>
          <a:p>
            <a:r>
              <a:rPr lang="nl-BE" dirty="0"/>
              <a:t> </a:t>
            </a:r>
          </a:p>
          <a:p>
            <a:pPr marL="457200" indent="-457200">
              <a:buFont typeface="Arial" pitchFamily="34" charset="0"/>
              <a:buChar char="•"/>
            </a:pPr>
            <a:r>
              <a:rPr lang="nl-BE" sz="3200" dirty="0"/>
              <a:t>Hechting</a:t>
            </a:r>
          </a:p>
          <a:p>
            <a:pPr marL="457200" indent="-457200">
              <a:buFont typeface="Arial" pitchFamily="34" charset="0"/>
              <a:buChar char="•"/>
            </a:pPr>
            <a:r>
              <a:rPr lang="nl-BE" sz="3200" dirty="0"/>
              <a:t>De ander als model om te observeren en te imiteren</a:t>
            </a:r>
          </a:p>
          <a:p>
            <a:pPr marL="457200" indent="-457200">
              <a:buFont typeface="Arial" pitchFamily="34" charset="0"/>
              <a:buChar char="•"/>
            </a:pPr>
            <a:r>
              <a:rPr lang="nl-BE" sz="3200" dirty="0"/>
              <a:t>Interactie</a:t>
            </a:r>
          </a:p>
          <a:p>
            <a:pPr marL="457200" indent="-457200">
              <a:buFont typeface="Arial" pitchFamily="34" charset="0"/>
              <a:buChar char="•"/>
            </a:pPr>
            <a:r>
              <a:rPr lang="nl-BE" sz="3200" dirty="0"/>
              <a:t>Vertrouwen in zichzelf en in de ander</a:t>
            </a:r>
          </a:p>
          <a:p>
            <a:endParaRPr lang="nl-BE" dirty="0"/>
          </a:p>
        </p:txBody>
      </p:sp>
      <p:pic>
        <p:nvPicPr>
          <p:cNvPr id="6" name="Tijdelijke aanduiding voor inhoud 4"/>
          <p:cNvPicPr>
            <a:picLocks noChangeAspect="1"/>
          </p:cNvPicPr>
          <p:nvPr/>
        </p:nvPicPr>
        <p:blipFill>
          <a:blip r:embed="rId2"/>
          <a:stretch>
            <a:fillRect/>
          </a:stretch>
        </p:blipFill>
        <p:spPr>
          <a:xfrm>
            <a:off x="0" y="6496805"/>
            <a:ext cx="1127858" cy="420660"/>
          </a:xfrm>
          <a:prstGeom prst="rect">
            <a:avLst/>
          </a:prstGeom>
        </p:spPr>
      </p:pic>
    </p:spTree>
    <p:extLst>
      <p:ext uri="{BB962C8B-B14F-4D97-AF65-F5344CB8AC3E}">
        <p14:creationId xmlns:p14="http://schemas.microsoft.com/office/powerpoint/2010/main" val="1358547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hthoek 2"/>
          <p:cNvSpPr>
            <a:spLocks noChangeArrowheads="1"/>
          </p:cNvSpPr>
          <p:nvPr/>
        </p:nvSpPr>
        <p:spPr bwMode="auto">
          <a:xfrm>
            <a:off x="1524000" y="2000251"/>
            <a:ext cx="9144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nl-BE" sz="7200" b="1" i="1"/>
              <a:t>Hechting</a:t>
            </a:r>
            <a:r>
              <a:rPr lang="nl-BE" sz="7200"/>
              <a:t> is de basis van ontwikkeling!</a:t>
            </a:r>
          </a:p>
        </p:txBody>
      </p:sp>
      <p:pic>
        <p:nvPicPr>
          <p:cNvPr id="3" name="Tijdelijke aanduiding voor inhoud 4"/>
          <p:cNvPicPr>
            <a:picLocks noChangeAspect="1"/>
          </p:cNvPicPr>
          <p:nvPr/>
        </p:nvPicPr>
        <p:blipFill>
          <a:blip r:embed="rId2"/>
          <a:stretch>
            <a:fillRect/>
          </a:stretch>
        </p:blipFill>
        <p:spPr>
          <a:xfrm>
            <a:off x="0" y="6496805"/>
            <a:ext cx="1127858" cy="420660"/>
          </a:xfrm>
          <a:prstGeom prst="rect">
            <a:avLst/>
          </a:prstGeom>
        </p:spPr>
      </p:pic>
    </p:spTree>
    <p:extLst>
      <p:ext uri="{BB962C8B-B14F-4D97-AF65-F5344CB8AC3E}">
        <p14:creationId xmlns:p14="http://schemas.microsoft.com/office/powerpoint/2010/main" val="1078499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524000" y="332656"/>
            <a:ext cx="9144000" cy="4401205"/>
          </a:xfrm>
          <a:prstGeom prst="rect">
            <a:avLst/>
          </a:prstGeom>
        </p:spPr>
        <p:txBody>
          <a:bodyPr wrap="square">
            <a:spAutoFit/>
          </a:bodyPr>
          <a:lstStyle/>
          <a:p>
            <a:r>
              <a:rPr lang="nl-BE" sz="4000" dirty="0"/>
              <a:t>Voorwaarden:</a:t>
            </a:r>
          </a:p>
          <a:p>
            <a:endParaRPr lang="nl-BE" sz="4000" dirty="0"/>
          </a:p>
          <a:p>
            <a:pPr marL="571500" indent="-571500">
              <a:buFont typeface="Arial" pitchFamily="34" charset="0"/>
              <a:buChar char="•"/>
            </a:pPr>
            <a:r>
              <a:rPr lang="nl-BE" sz="4000" dirty="0"/>
              <a:t>Een fysiek aanwezige hechtingsfiguur</a:t>
            </a:r>
          </a:p>
          <a:p>
            <a:pPr marL="571500" indent="-571500">
              <a:buFont typeface="Arial" pitchFamily="34" charset="0"/>
              <a:buChar char="•"/>
            </a:pPr>
            <a:endParaRPr lang="nl-BE" sz="4000" dirty="0"/>
          </a:p>
          <a:p>
            <a:pPr marL="571500" indent="-571500">
              <a:buFont typeface="Arial" pitchFamily="34" charset="0"/>
              <a:buChar char="•"/>
            </a:pPr>
            <a:r>
              <a:rPr lang="nl-BE" sz="4000" dirty="0"/>
              <a:t>Een emotioneel stabiele hechtingsfiguur</a:t>
            </a:r>
          </a:p>
          <a:p>
            <a:pPr marL="571500" indent="-571500">
              <a:buFont typeface="Arial" pitchFamily="34" charset="0"/>
              <a:buChar char="•"/>
            </a:pPr>
            <a:endParaRPr lang="nl-BE" sz="4000" dirty="0"/>
          </a:p>
          <a:p>
            <a:pPr marL="571500" indent="-571500">
              <a:buFont typeface="Arial" pitchFamily="34" charset="0"/>
              <a:buChar char="•"/>
            </a:pPr>
            <a:r>
              <a:rPr lang="nl-BE" sz="4000" dirty="0"/>
              <a:t>Een sensitieve hechtingsfiguur</a:t>
            </a:r>
          </a:p>
        </p:txBody>
      </p:sp>
      <p:pic>
        <p:nvPicPr>
          <p:cNvPr id="3" name="Tijdelijke aanduiding voor inhoud 4"/>
          <p:cNvPicPr>
            <a:picLocks noChangeAspect="1"/>
          </p:cNvPicPr>
          <p:nvPr/>
        </p:nvPicPr>
        <p:blipFill>
          <a:blip r:embed="rId2"/>
          <a:stretch>
            <a:fillRect/>
          </a:stretch>
        </p:blipFill>
        <p:spPr>
          <a:xfrm>
            <a:off x="0" y="6496805"/>
            <a:ext cx="1127858" cy="420660"/>
          </a:xfrm>
          <a:prstGeom prst="rect">
            <a:avLst/>
          </a:prstGeom>
        </p:spPr>
      </p:pic>
    </p:spTree>
    <p:extLst>
      <p:ext uri="{BB962C8B-B14F-4D97-AF65-F5344CB8AC3E}">
        <p14:creationId xmlns:p14="http://schemas.microsoft.com/office/powerpoint/2010/main" val="194991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524000" y="1"/>
            <a:ext cx="9144000" cy="6740307"/>
          </a:xfrm>
          <a:prstGeom prst="rect">
            <a:avLst/>
          </a:prstGeom>
        </p:spPr>
        <p:txBody>
          <a:bodyPr wrap="square">
            <a:spAutoFit/>
          </a:bodyPr>
          <a:lstStyle/>
          <a:p>
            <a:pPr algn="ctr"/>
            <a:r>
              <a:rPr lang="nl-BE" sz="3200" dirty="0"/>
              <a:t>Kenmerken van hechtingsproblemen bij kinderen en jongeren:</a:t>
            </a:r>
          </a:p>
          <a:p>
            <a:endParaRPr lang="nl-BE" sz="3200" dirty="0"/>
          </a:p>
          <a:p>
            <a:pPr lvl="0"/>
            <a:r>
              <a:rPr lang="nl-BE" sz="2800" dirty="0">
                <a:solidFill>
                  <a:srgbClr val="FF0000"/>
                </a:solidFill>
              </a:rPr>
              <a:t>Onmacht om wederkerige sociale relaties aan te gaan.</a:t>
            </a:r>
          </a:p>
          <a:p>
            <a:pPr lvl="0"/>
            <a:r>
              <a:rPr lang="nl-BE" sz="2800" dirty="0"/>
              <a:t>Verwaarlozen van zichzelf en de omgeving (t.e.m. zelfverwerping)</a:t>
            </a:r>
          </a:p>
          <a:p>
            <a:pPr lvl="0"/>
            <a:r>
              <a:rPr lang="nl-BE" sz="2800" dirty="0">
                <a:solidFill>
                  <a:srgbClr val="FF0000"/>
                </a:solidFill>
              </a:rPr>
              <a:t>Controle willen houden, dingen zelf oplossen, geen hulp aanvaarden of vragen</a:t>
            </a:r>
          </a:p>
          <a:p>
            <a:pPr lvl="0"/>
            <a:r>
              <a:rPr lang="nl-BE" sz="2800" dirty="0"/>
              <a:t>Groot (on)rechtvaardigheidsgevoel</a:t>
            </a:r>
          </a:p>
          <a:p>
            <a:pPr lvl="0"/>
            <a:r>
              <a:rPr lang="nl-BE" sz="2800" dirty="0">
                <a:solidFill>
                  <a:srgbClr val="FF0000"/>
                </a:solidFill>
              </a:rPr>
              <a:t>Verzamelgedrag, materialisme</a:t>
            </a:r>
          </a:p>
          <a:p>
            <a:pPr lvl="0"/>
            <a:r>
              <a:rPr lang="nl-BE" sz="2800" dirty="0"/>
              <a:t>Agressie</a:t>
            </a:r>
          </a:p>
          <a:p>
            <a:pPr lvl="0"/>
            <a:r>
              <a:rPr lang="nl-BE" sz="2800" dirty="0"/>
              <a:t>Veel nood aan aandacht die ze tegelijk aanvechten</a:t>
            </a:r>
          </a:p>
          <a:p>
            <a:pPr lvl="0"/>
            <a:r>
              <a:rPr lang="nl-BE" sz="2800" dirty="0"/>
              <a:t>Fundamenteel eenzaam</a:t>
            </a:r>
          </a:p>
          <a:p>
            <a:pPr lvl="0"/>
            <a:r>
              <a:rPr lang="nl-BE" sz="2800" dirty="0"/>
              <a:t>Lustprincipe</a:t>
            </a:r>
          </a:p>
          <a:p>
            <a:pPr lvl="0"/>
            <a:r>
              <a:rPr lang="nl-BE" sz="2800" dirty="0">
                <a:solidFill>
                  <a:srgbClr val="FF0000"/>
                </a:solidFill>
              </a:rPr>
              <a:t>Weinig oorzaak-gevolg denken</a:t>
            </a:r>
          </a:p>
        </p:txBody>
      </p:sp>
      <p:pic>
        <p:nvPicPr>
          <p:cNvPr id="3" name="Tijdelijke aanduiding voor inhoud 4"/>
          <p:cNvPicPr>
            <a:picLocks noChangeAspect="1"/>
          </p:cNvPicPr>
          <p:nvPr/>
        </p:nvPicPr>
        <p:blipFill>
          <a:blip r:embed="rId2"/>
          <a:stretch>
            <a:fillRect/>
          </a:stretch>
        </p:blipFill>
        <p:spPr>
          <a:xfrm>
            <a:off x="0" y="6496805"/>
            <a:ext cx="1127858" cy="420660"/>
          </a:xfrm>
          <a:prstGeom prst="rect">
            <a:avLst/>
          </a:prstGeom>
        </p:spPr>
      </p:pic>
    </p:spTree>
    <p:extLst>
      <p:ext uri="{BB962C8B-B14F-4D97-AF65-F5344CB8AC3E}">
        <p14:creationId xmlns:p14="http://schemas.microsoft.com/office/powerpoint/2010/main" val="1837034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5266137" cy="1132609"/>
          </a:xfrm>
        </p:spPr>
        <p:txBody>
          <a:bodyPr>
            <a:normAutofit/>
          </a:bodyPr>
          <a:lstStyle/>
          <a:p>
            <a:pPr algn="ctr"/>
            <a:r>
              <a:rPr lang="nl-BE" sz="6000" dirty="0" err="1"/>
              <a:t>parentificatie</a:t>
            </a:r>
            <a:endParaRPr lang="nl-BE" sz="6000" dirty="0"/>
          </a:p>
        </p:txBody>
      </p:sp>
      <p:sp>
        <p:nvSpPr>
          <p:cNvPr id="3" name="Tijdelijke aanduiding voor inhoud 2"/>
          <p:cNvSpPr>
            <a:spLocks noGrp="1"/>
          </p:cNvSpPr>
          <p:nvPr>
            <p:ph idx="1"/>
          </p:nvPr>
        </p:nvSpPr>
        <p:spPr/>
        <p:txBody>
          <a:bodyPr/>
          <a:lstStyle/>
          <a:p>
            <a:endParaRPr lang="nl-BE" dirty="0"/>
          </a:p>
        </p:txBody>
      </p:sp>
      <p:sp>
        <p:nvSpPr>
          <p:cNvPr id="4" name="Tijdelijke aanduiding voor tekst 3"/>
          <p:cNvSpPr>
            <a:spLocks noGrp="1"/>
          </p:cNvSpPr>
          <p:nvPr>
            <p:ph type="body" sz="half" idx="2"/>
          </p:nvPr>
        </p:nvSpPr>
        <p:spPr>
          <a:xfrm>
            <a:off x="0" y="1132609"/>
            <a:ext cx="8364682" cy="5725391"/>
          </a:xfrm>
        </p:spPr>
        <p:txBody>
          <a:bodyPr>
            <a:normAutofit/>
          </a:bodyPr>
          <a:lstStyle/>
          <a:p>
            <a:pPr marL="214313" indent="-214313">
              <a:buFont typeface="Arial" panose="020B0604020202020204" pitchFamily="34" charset="0"/>
              <a:buChar char="•"/>
            </a:pPr>
            <a:r>
              <a:rPr lang="nl-BE" sz="2800" dirty="0"/>
              <a:t>Kinderen willen voldoen aan de verwachtingen van hun ouders. </a:t>
            </a:r>
          </a:p>
          <a:p>
            <a:pPr marL="214313" indent="-214313">
              <a:buFont typeface="Arial" panose="020B0604020202020204" pitchFamily="34" charset="0"/>
              <a:buChar char="•"/>
            </a:pPr>
            <a:r>
              <a:rPr lang="nl-BE" sz="2800" dirty="0"/>
              <a:t>Ze passen zich aan om zo verbonden te blijven met hen. </a:t>
            </a:r>
          </a:p>
          <a:p>
            <a:pPr marL="214313" indent="-214313">
              <a:buFont typeface="Arial" panose="020B0604020202020204" pitchFamily="34" charset="0"/>
              <a:buChar char="•"/>
            </a:pPr>
            <a:r>
              <a:rPr lang="nl-BE" sz="2800" dirty="0"/>
              <a:t>Het kind gaat zorgen voor de ouders</a:t>
            </a:r>
          </a:p>
          <a:p>
            <a:pPr marL="214313" indent="-214313">
              <a:buFont typeface="Arial" panose="020B0604020202020204" pitchFamily="34" charset="0"/>
              <a:buChar char="•"/>
            </a:pPr>
            <a:r>
              <a:rPr lang="nl-BE" sz="2800" dirty="0"/>
              <a:t>Er groeit een ongezonde wederzijdse afhankelijkheid</a:t>
            </a:r>
          </a:p>
          <a:p>
            <a:pPr marL="214313" indent="-214313">
              <a:buFont typeface="Arial" panose="020B0604020202020204" pitchFamily="34" charset="0"/>
              <a:buChar char="•"/>
            </a:pPr>
            <a:r>
              <a:rPr lang="nl-BE" sz="2800" dirty="0"/>
              <a:t>Het kind zorgt meer voor zijn ouder dan omgekeerd</a:t>
            </a:r>
          </a:p>
          <a:p>
            <a:r>
              <a:rPr lang="nl-BE" sz="2800" dirty="0"/>
              <a:t>Extreem: </a:t>
            </a:r>
          </a:p>
          <a:p>
            <a:pPr marL="214313" indent="-214313">
              <a:buFont typeface="Arial" panose="020B0604020202020204" pitchFamily="34" charset="0"/>
              <a:buChar char="•"/>
            </a:pPr>
            <a:r>
              <a:rPr lang="nl-BE" sz="2800" dirty="0"/>
              <a:t>het kind ziet zichzelf als een extra zorg van zijn ouder</a:t>
            </a:r>
          </a:p>
          <a:p>
            <a:pPr marL="214313" indent="-214313">
              <a:buFont typeface="Arial" panose="020B0604020202020204" pitchFamily="34" charset="0"/>
              <a:buChar char="•"/>
            </a:pPr>
            <a:r>
              <a:rPr lang="nl-BE" sz="2800" dirty="0"/>
              <a:t>Als de ouder de zorg niet waardeert, ervaart het kind dat als ‘ik doe nooit genoeg’ </a:t>
            </a:r>
            <a:r>
              <a:rPr lang="nl-BE" sz="2800" dirty="0">
                <a:sym typeface="Wingdings" panose="05000000000000000000" pitchFamily="2" charset="2"/>
              </a:rPr>
              <a:t> schuldinductie</a:t>
            </a:r>
            <a:endParaRPr lang="nl-BE" sz="2800" dirty="0"/>
          </a:p>
        </p:txBody>
      </p:sp>
      <p:pic>
        <p:nvPicPr>
          <p:cNvPr id="6" name="Tijdelijke aanduiding voor inhoud 4"/>
          <p:cNvPicPr>
            <a:picLocks noChangeAspect="1"/>
          </p:cNvPicPr>
          <p:nvPr/>
        </p:nvPicPr>
        <p:blipFill>
          <a:blip r:embed="rId2"/>
          <a:stretch>
            <a:fillRect/>
          </a:stretch>
        </p:blipFill>
        <p:spPr>
          <a:xfrm>
            <a:off x="0" y="6496805"/>
            <a:ext cx="1127858" cy="420660"/>
          </a:xfrm>
          <a:prstGeom prst="rect">
            <a:avLst/>
          </a:prstGeom>
        </p:spPr>
      </p:pic>
    </p:spTree>
    <p:extLst>
      <p:ext uri="{BB962C8B-B14F-4D97-AF65-F5344CB8AC3E}">
        <p14:creationId xmlns:p14="http://schemas.microsoft.com/office/powerpoint/2010/main" val="2273865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46650"/>
            <a:ext cx="5339916" cy="701076"/>
          </a:xfrm>
        </p:spPr>
        <p:txBody>
          <a:bodyPr>
            <a:noAutofit/>
          </a:bodyPr>
          <a:lstStyle/>
          <a:p>
            <a:r>
              <a:rPr lang="nl-BE" sz="4800" dirty="0"/>
              <a:t>3. basisbehoeften</a:t>
            </a:r>
          </a:p>
        </p:txBody>
      </p:sp>
      <p:sp>
        <p:nvSpPr>
          <p:cNvPr id="3" name="Tijdelijke aanduiding voor inhoud 2"/>
          <p:cNvSpPr>
            <a:spLocks noGrp="1"/>
          </p:cNvSpPr>
          <p:nvPr>
            <p:ph idx="1"/>
          </p:nvPr>
        </p:nvSpPr>
        <p:spPr/>
        <p:txBody>
          <a:bodyPr/>
          <a:lstStyle/>
          <a:p>
            <a:endParaRPr lang="nl-BE" dirty="0"/>
          </a:p>
        </p:txBody>
      </p:sp>
      <p:sp>
        <p:nvSpPr>
          <p:cNvPr id="4" name="Tijdelijke aanduiding voor tekst 3"/>
          <p:cNvSpPr>
            <a:spLocks noGrp="1"/>
          </p:cNvSpPr>
          <p:nvPr>
            <p:ph type="body" sz="half" idx="2"/>
          </p:nvPr>
        </p:nvSpPr>
        <p:spPr>
          <a:xfrm>
            <a:off x="69011" y="987425"/>
            <a:ext cx="5270905" cy="5013325"/>
          </a:xfrm>
        </p:spPr>
        <p:txBody>
          <a:bodyPr>
            <a:noAutofit/>
          </a:bodyPr>
          <a:lstStyle/>
          <a:p>
            <a:r>
              <a:rPr lang="nl-BE" sz="3200" dirty="0" err="1"/>
              <a:t>Maslow</a:t>
            </a:r>
            <a:r>
              <a:rPr lang="nl-BE" sz="3200" dirty="0"/>
              <a:t> beschrijft de basisbehoeften.</a:t>
            </a:r>
          </a:p>
          <a:p>
            <a:r>
              <a:rPr lang="nl-BE" sz="3200" dirty="0"/>
              <a:t>Zij zijn voorwaarden tot ontwikkeling.</a:t>
            </a:r>
          </a:p>
          <a:p>
            <a:r>
              <a:rPr lang="nl-BE" sz="3200" dirty="0"/>
              <a:t>Die voorwaarden hebben een volgorde van onder naar boven</a:t>
            </a:r>
          </a:p>
          <a:p>
            <a:r>
              <a:rPr lang="nl-BE" sz="3200" dirty="0"/>
              <a:t>Indien onderaan problemen rijzen, dan hebben de behoeften bovenaan ontwikkelingsrisico! </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398" y="2024845"/>
            <a:ext cx="4269603" cy="3198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Tijdelijke aanduiding voor inhoud 4"/>
          <p:cNvPicPr>
            <a:picLocks noChangeAspect="1"/>
          </p:cNvPicPr>
          <p:nvPr/>
        </p:nvPicPr>
        <p:blipFill>
          <a:blip r:embed="rId3"/>
          <a:stretch>
            <a:fillRect/>
          </a:stretch>
        </p:blipFill>
        <p:spPr>
          <a:xfrm>
            <a:off x="0" y="6496805"/>
            <a:ext cx="1127858" cy="420660"/>
          </a:xfrm>
          <a:prstGeom prst="rect">
            <a:avLst/>
          </a:prstGeom>
        </p:spPr>
      </p:pic>
    </p:spTree>
    <p:extLst>
      <p:ext uri="{BB962C8B-B14F-4D97-AF65-F5344CB8AC3E}">
        <p14:creationId xmlns:p14="http://schemas.microsoft.com/office/powerpoint/2010/main" val="2984182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987425"/>
          </a:xfrm>
        </p:spPr>
        <p:txBody>
          <a:bodyPr/>
          <a:lstStyle/>
          <a:p>
            <a:r>
              <a:rPr lang="nl-BE" dirty="0"/>
              <a:t>4. Belangrijkste cognitieve problemen na eigen onderzoek (200 kinderen)</a:t>
            </a:r>
          </a:p>
        </p:txBody>
      </p:sp>
      <p:sp>
        <p:nvSpPr>
          <p:cNvPr id="4" name="Tijdelijke aanduiding voor tekst 3"/>
          <p:cNvSpPr>
            <a:spLocks noGrp="1"/>
          </p:cNvSpPr>
          <p:nvPr>
            <p:ph type="body" sz="half" idx="2"/>
          </p:nvPr>
        </p:nvSpPr>
        <p:spPr>
          <a:xfrm>
            <a:off x="0" y="1191237"/>
            <a:ext cx="5276675" cy="4677751"/>
          </a:xfrm>
        </p:spPr>
        <p:txBody>
          <a:bodyPr>
            <a:normAutofit lnSpcReduction="10000"/>
          </a:bodyPr>
          <a:lstStyle/>
          <a:p>
            <a:r>
              <a:rPr lang="nl-BE" sz="2000" dirty="0"/>
              <a:t>Waarnemen: nauwkeurigheid, impulsiviteit afremmen</a:t>
            </a:r>
          </a:p>
          <a:p>
            <a:r>
              <a:rPr lang="nl-BE" sz="2000" dirty="0"/>
              <a:t>Constante waarden</a:t>
            </a:r>
          </a:p>
          <a:p>
            <a:r>
              <a:rPr lang="nl-BE" sz="2000" dirty="0"/>
              <a:t>Taal in de verschillende fasen van het denken</a:t>
            </a:r>
          </a:p>
          <a:p>
            <a:r>
              <a:rPr lang="nl-BE" sz="2000" dirty="0"/>
              <a:t>Met verschillende zaken tezelfdertijd rekening houden</a:t>
            </a:r>
          </a:p>
          <a:p>
            <a:r>
              <a:rPr lang="nl-BE" sz="2000" dirty="0"/>
              <a:t>Doelgerichtheid</a:t>
            </a:r>
          </a:p>
          <a:p>
            <a:r>
              <a:rPr lang="nl-BE" sz="2000" dirty="0"/>
              <a:t>Leren uit eerdere ervaringen</a:t>
            </a:r>
          </a:p>
          <a:p>
            <a:r>
              <a:rPr lang="nl-BE" sz="2000" dirty="0"/>
              <a:t>Bekrompenheid van het psychisch veld</a:t>
            </a:r>
          </a:p>
          <a:p>
            <a:r>
              <a:rPr lang="nl-BE" sz="2000" dirty="0"/>
              <a:t>Episodisch begrijpen van de werkelijkheid</a:t>
            </a:r>
          </a:p>
          <a:p>
            <a:r>
              <a:rPr lang="nl-BE" sz="2000" dirty="0"/>
              <a:t>Impulsiviteit bij het geven van het antwoord</a:t>
            </a:r>
          </a:p>
          <a:p>
            <a:r>
              <a:rPr lang="nl-BE" sz="2000" dirty="0"/>
              <a:t>Onvolledige antwoorden geven</a:t>
            </a:r>
          </a:p>
          <a:p>
            <a:r>
              <a:rPr lang="nl-BE" sz="2000" b="1" dirty="0">
                <a:solidFill>
                  <a:srgbClr val="FF0000"/>
                </a:solidFill>
              </a:rPr>
              <a:t>Gebrek aan voldoende zelfregulering</a:t>
            </a:r>
          </a:p>
          <a:p>
            <a:endParaRPr lang="nl-BE" sz="2000" dirty="0"/>
          </a:p>
        </p:txBody>
      </p:sp>
      <p:pic>
        <p:nvPicPr>
          <p:cNvPr id="6" name="Afbeelding 5"/>
          <p:cNvPicPr>
            <a:picLocks noChangeAspect="1"/>
          </p:cNvPicPr>
          <p:nvPr/>
        </p:nvPicPr>
        <p:blipFill>
          <a:blip r:embed="rId2"/>
          <a:stretch>
            <a:fillRect/>
          </a:stretch>
        </p:blipFill>
        <p:spPr>
          <a:xfrm>
            <a:off x="0" y="6425170"/>
            <a:ext cx="1127858" cy="420660"/>
          </a:xfrm>
          <a:prstGeom prst="rect">
            <a:avLst/>
          </a:prstGeom>
        </p:spPr>
      </p:pic>
      <p:sp>
        <p:nvSpPr>
          <p:cNvPr id="3" name="Tijdelijke aanduiding voor inhoud 2"/>
          <p:cNvSpPr>
            <a:spLocks noGrp="1"/>
          </p:cNvSpPr>
          <p:nvPr>
            <p:ph idx="1"/>
          </p:nvPr>
        </p:nvSpPr>
        <p:spPr/>
        <p:txBody>
          <a:bodyPr/>
          <a:lstStyle/>
          <a:p>
            <a:endParaRPr lang="nl-BE"/>
          </a:p>
        </p:txBody>
      </p:sp>
    </p:spTree>
    <p:extLst>
      <p:ext uri="{BB962C8B-B14F-4D97-AF65-F5344CB8AC3E}">
        <p14:creationId xmlns:p14="http://schemas.microsoft.com/office/powerpoint/2010/main" val="4209335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385" y="0"/>
            <a:ext cx="5670331" cy="1062040"/>
          </a:xfrm>
        </p:spPr>
        <p:txBody>
          <a:bodyPr>
            <a:normAutofit/>
          </a:bodyPr>
          <a:lstStyle/>
          <a:p>
            <a:pPr algn="ctr"/>
            <a:r>
              <a:rPr lang="nl-BE" sz="5400" dirty="0"/>
              <a:t>5. Taalachterstand</a:t>
            </a:r>
          </a:p>
        </p:txBody>
      </p:sp>
      <p:sp>
        <p:nvSpPr>
          <p:cNvPr id="4" name="Tijdelijke aanduiding voor tekst 3"/>
          <p:cNvSpPr>
            <a:spLocks noGrp="1"/>
          </p:cNvSpPr>
          <p:nvPr>
            <p:ph type="body" sz="half" idx="2"/>
          </p:nvPr>
        </p:nvSpPr>
        <p:spPr>
          <a:xfrm>
            <a:off x="-60385" y="1173192"/>
            <a:ext cx="8674449" cy="5469148"/>
          </a:xfrm>
        </p:spPr>
        <p:txBody>
          <a:bodyPr>
            <a:normAutofit/>
          </a:bodyPr>
          <a:lstStyle/>
          <a:p>
            <a:pPr marL="214313" indent="-214313">
              <a:buFont typeface="Arial" pitchFamily="34" charset="0"/>
              <a:buChar char="•"/>
            </a:pPr>
            <a:r>
              <a:rPr lang="nl-BE" sz="4400" dirty="0"/>
              <a:t>Een heel beperkte woordenschat (400 &gt;&lt; 1200 woorden bij binnenkomen 1</a:t>
            </a:r>
            <a:r>
              <a:rPr lang="nl-BE" sz="4400" baseline="30000" dirty="0"/>
              <a:t>e</a:t>
            </a:r>
            <a:r>
              <a:rPr lang="nl-BE" sz="4400" dirty="0"/>
              <a:t> leerjaar)</a:t>
            </a:r>
          </a:p>
          <a:p>
            <a:pPr marL="214313" indent="-214313">
              <a:buFont typeface="Arial" pitchFamily="34" charset="0"/>
              <a:buChar char="•"/>
            </a:pPr>
            <a:endParaRPr lang="nl-BE" sz="4400" dirty="0"/>
          </a:p>
          <a:p>
            <a:pPr marL="214313" indent="-214313">
              <a:buFont typeface="Arial" pitchFamily="34" charset="0"/>
              <a:buChar char="•"/>
            </a:pPr>
            <a:r>
              <a:rPr lang="nl-BE" sz="4400" dirty="0"/>
              <a:t>Arme taalomgeving</a:t>
            </a:r>
          </a:p>
          <a:p>
            <a:pPr marL="214313" indent="-214313">
              <a:buFont typeface="Arial" pitchFamily="34" charset="0"/>
              <a:buChar char="•"/>
            </a:pPr>
            <a:endParaRPr lang="nl-BE" sz="4400" dirty="0"/>
          </a:p>
          <a:p>
            <a:pPr marL="214313" indent="-214313">
              <a:buFont typeface="Arial" pitchFamily="34" charset="0"/>
              <a:buChar char="•"/>
            </a:pPr>
            <a:r>
              <a:rPr lang="nl-BE" sz="4400" dirty="0"/>
              <a:t>Kansarme context </a:t>
            </a:r>
            <a:r>
              <a:rPr lang="nl-BE" sz="4400" dirty="0">
                <a:sym typeface="Wingdings" panose="05000000000000000000" pitchFamily="2" charset="2"/>
              </a:rPr>
              <a:t> w</a:t>
            </a:r>
            <a:r>
              <a:rPr lang="nl-BE" sz="4400" dirty="0"/>
              <a:t>einig begripsvorming</a:t>
            </a:r>
          </a:p>
        </p:txBody>
      </p:sp>
      <p:sp>
        <p:nvSpPr>
          <p:cNvPr id="3" name="Tijdelijke aanduiding voor inhoud 2"/>
          <p:cNvSpPr>
            <a:spLocks noGrp="1"/>
          </p:cNvSpPr>
          <p:nvPr>
            <p:ph idx="1"/>
          </p:nvPr>
        </p:nvSpPr>
        <p:spPr>
          <a:xfrm flipH="1">
            <a:off x="9632373" y="1062042"/>
            <a:ext cx="2410691" cy="1442168"/>
          </a:xfrm>
        </p:spPr>
        <p:txBody>
          <a:bodyPr/>
          <a:lstStyle/>
          <a:p>
            <a:endParaRPr lang="nl-BE" dirty="0"/>
          </a:p>
        </p:txBody>
      </p:sp>
      <p:pic>
        <p:nvPicPr>
          <p:cNvPr id="6" name="Tijdelijke aanduiding voor inhoud 4"/>
          <p:cNvPicPr>
            <a:picLocks noChangeAspect="1"/>
          </p:cNvPicPr>
          <p:nvPr/>
        </p:nvPicPr>
        <p:blipFill>
          <a:blip r:embed="rId2"/>
          <a:stretch>
            <a:fillRect/>
          </a:stretch>
        </p:blipFill>
        <p:spPr>
          <a:xfrm>
            <a:off x="0" y="6496805"/>
            <a:ext cx="1127858" cy="420660"/>
          </a:xfrm>
          <a:prstGeom prst="rect">
            <a:avLst/>
          </a:prstGeom>
        </p:spPr>
      </p:pic>
    </p:spTree>
    <p:extLst>
      <p:ext uri="{BB962C8B-B14F-4D97-AF65-F5344CB8AC3E}">
        <p14:creationId xmlns:p14="http://schemas.microsoft.com/office/powerpoint/2010/main" val="3922484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lvl="0"/>
            <a:r>
              <a:rPr lang="nl-BE" dirty="0" err="1"/>
              <a:t>Situatiegebonden</a:t>
            </a:r>
            <a:r>
              <a:rPr lang="nl-BE" dirty="0"/>
              <a:t> armoede vs. </a:t>
            </a:r>
            <a:r>
              <a:rPr lang="nl-BE" dirty="0" err="1"/>
              <a:t>Transgenerationele</a:t>
            </a:r>
            <a:r>
              <a:rPr lang="nl-BE" dirty="0"/>
              <a:t> armoede</a:t>
            </a:r>
            <a:br>
              <a:rPr lang="nl-BE" dirty="0"/>
            </a:br>
            <a:endParaRPr lang="nl-BE" dirty="0"/>
          </a:p>
        </p:txBody>
      </p:sp>
      <p:sp>
        <p:nvSpPr>
          <p:cNvPr id="3" name="Tijdelijke aanduiding voor inhoud 2"/>
          <p:cNvSpPr>
            <a:spLocks noGrp="1"/>
          </p:cNvSpPr>
          <p:nvPr>
            <p:ph sz="half" idx="1"/>
          </p:nvPr>
        </p:nvSpPr>
        <p:spPr>
          <a:xfrm>
            <a:off x="1524000" y="1412776"/>
            <a:ext cx="4495800" cy="5445224"/>
          </a:xfrm>
        </p:spPr>
        <p:txBody>
          <a:bodyPr>
            <a:normAutofit lnSpcReduction="10000"/>
          </a:bodyPr>
          <a:lstStyle/>
          <a:p>
            <a:pPr marL="0" indent="0" algn="ctr">
              <a:buNone/>
            </a:pPr>
            <a:r>
              <a:rPr lang="nl-BE" dirty="0" err="1"/>
              <a:t>Situatiegebonden</a:t>
            </a:r>
            <a:r>
              <a:rPr lang="nl-BE" dirty="0"/>
              <a:t> armoede: </a:t>
            </a:r>
          </a:p>
          <a:p>
            <a:pPr algn="ctr"/>
            <a:endParaRPr lang="nl-BE" dirty="0"/>
          </a:p>
          <a:p>
            <a:pPr marL="571500" indent="-571500"/>
            <a:r>
              <a:rPr lang="nl-BE" dirty="0"/>
              <a:t>Crisis: vb. rampen, echtscheiding, gezondheidsproblemen,…</a:t>
            </a:r>
          </a:p>
          <a:p>
            <a:pPr marL="571500" indent="-571500"/>
            <a:r>
              <a:rPr lang="nl-BE" dirty="0"/>
              <a:t>Verlies: vb. overlijden</a:t>
            </a:r>
          </a:p>
          <a:p>
            <a:pPr marL="571500" indent="-571500"/>
            <a:r>
              <a:rPr lang="nl-BE" dirty="0"/>
              <a:t>Gezondheidsproblemen</a:t>
            </a:r>
          </a:p>
          <a:p>
            <a:pPr marL="571500" indent="-571500"/>
            <a:endParaRPr lang="nl-BE" dirty="0"/>
          </a:p>
          <a:p>
            <a:pPr marL="571500" indent="-571500"/>
            <a:endParaRPr lang="nl-BE" dirty="0"/>
          </a:p>
          <a:p>
            <a:r>
              <a:rPr lang="nl-BE" dirty="0"/>
              <a:t>Kenmerk: meestal tijdelijk van aard</a:t>
            </a:r>
            <a:br>
              <a:rPr lang="nl-BE" dirty="0"/>
            </a:br>
            <a:endParaRPr lang="nl-BE" dirty="0"/>
          </a:p>
          <a:p>
            <a:endParaRPr lang="nl-BE" dirty="0"/>
          </a:p>
        </p:txBody>
      </p:sp>
      <p:sp>
        <p:nvSpPr>
          <p:cNvPr id="4" name="Tijdelijke aanduiding voor inhoud 3"/>
          <p:cNvSpPr>
            <a:spLocks noGrp="1"/>
          </p:cNvSpPr>
          <p:nvPr>
            <p:ph sz="half" idx="2"/>
          </p:nvPr>
        </p:nvSpPr>
        <p:spPr>
          <a:xfrm>
            <a:off x="6172200" y="1484784"/>
            <a:ext cx="4495800" cy="5256584"/>
          </a:xfrm>
        </p:spPr>
        <p:txBody>
          <a:bodyPr>
            <a:normAutofit lnSpcReduction="10000"/>
          </a:bodyPr>
          <a:lstStyle/>
          <a:p>
            <a:pPr marL="0" indent="0" algn="ctr">
              <a:buNone/>
            </a:pPr>
            <a:r>
              <a:rPr lang="nl-BE" dirty="0" err="1"/>
              <a:t>Transgenerationele</a:t>
            </a:r>
            <a:r>
              <a:rPr lang="nl-BE" dirty="0"/>
              <a:t> armoede: </a:t>
            </a:r>
          </a:p>
          <a:p>
            <a:pPr algn="ctr"/>
            <a:endParaRPr lang="nl-BE" dirty="0"/>
          </a:p>
          <a:p>
            <a:pPr marL="571500" indent="-571500"/>
            <a:r>
              <a:rPr lang="nl-BE" dirty="0"/>
              <a:t>armoede die minstens 2 generaties overspant. </a:t>
            </a:r>
          </a:p>
          <a:p>
            <a:pPr marL="571500" indent="-571500"/>
            <a:r>
              <a:rPr lang="nl-BE" dirty="0"/>
              <a:t>Er zijn te weinig tools aanwezig om uit de armoede te geraken.</a:t>
            </a:r>
          </a:p>
        </p:txBody>
      </p:sp>
      <p:pic>
        <p:nvPicPr>
          <p:cNvPr id="5" name="Afbeelding 4"/>
          <p:cNvPicPr>
            <a:picLocks noChangeAspect="1"/>
          </p:cNvPicPr>
          <p:nvPr/>
        </p:nvPicPr>
        <p:blipFill>
          <a:blip r:embed="rId2"/>
          <a:stretch>
            <a:fillRect/>
          </a:stretch>
        </p:blipFill>
        <p:spPr>
          <a:xfrm>
            <a:off x="0" y="6425170"/>
            <a:ext cx="1127858" cy="420660"/>
          </a:xfrm>
          <a:prstGeom prst="rect">
            <a:avLst/>
          </a:prstGeom>
        </p:spPr>
      </p:pic>
    </p:spTree>
    <p:extLst>
      <p:ext uri="{BB962C8B-B14F-4D97-AF65-F5344CB8AC3E}">
        <p14:creationId xmlns:p14="http://schemas.microsoft.com/office/powerpoint/2010/main" val="3200723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Conflict schoolcurriculum vs. </a:t>
            </a:r>
            <a:r>
              <a:rPr lang="nl-BE" dirty="0" err="1"/>
              <a:t>kindnoden</a:t>
            </a:r>
            <a:endParaRPr lang="nl-BE" dirty="0"/>
          </a:p>
        </p:txBody>
      </p:sp>
      <p:sp>
        <p:nvSpPr>
          <p:cNvPr id="3" name="Tijdelijke aanduiding voor inhoud 2"/>
          <p:cNvSpPr>
            <a:spLocks noGrp="1"/>
          </p:cNvSpPr>
          <p:nvPr>
            <p:ph idx="1"/>
          </p:nvPr>
        </p:nvSpPr>
        <p:spPr/>
        <p:txBody>
          <a:bodyPr/>
          <a:lstStyle/>
          <a:p>
            <a:r>
              <a:rPr lang="nl-BE" dirty="0"/>
              <a:t>Een van de belangrijkste redenen waarom deze kinderen falen op school is omdat de school niet is aangepast aan de ervaringen of het gebrek aan ervaringen van het kind. Het curriculum (eindtermen) is gebaseerd op de ervaringen van het ‘geletterde’ kind. ‘Het kind past binnen het curriculum of valt uit’.</a:t>
            </a:r>
          </a:p>
          <a:p>
            <a:r>
              <a:rPr lang="nl-BE" dirty="0"/>
              <a:t>Als we kinderen in </a:t>
            </a:r>
            <a:r>
              <a:rPr lang="nl-BE" dirty="0" err="1"/>
              <a:t>kansarmoede</a:t>
            </a:r>
            <a:r>
              <a:rPr lang="nl-BE" dirty="0"/>
              <a:t> willen laten leren in de ‘middenklasschool’, dan zullen we de voorwaarden van ervaringen (geletterdheid) moeten aanbieden.</a:t>
            </a:r>
          </a:p>
        </p:txBody>
      </p:sp>
      <p:pic>
        <p:nvPicPr>
          <p:cNvPr id="4" name="Tijdelijke aanduiding voor inhoud 4"/>
          <p:cNvPicPr>
            <a:picLocks noChangeAspect="1"/>
          </p:cNvPicPr>
          <p:nvPr/>
        </p:nvPicPr>
        <p:blipFill>
          <a:blip r:embed="rId2"/>
          <a:stretch>
            <a:fillRect/>
          </a:stretch>
        </p:blipFill>
        <p:spPr>
          <a:xfrm>
            <a:off x="0" y="6496805"/>
            <a:ext cx="1127858" cy="420660"/>
          </a:xfrm>
          <a:prstGeom prst="rect">
            <a:avLst/>
          </a:prstGeom>
        </p:spPr>
      </p:pic>
    </p:spTree>
    <p:extLst>
      <p:ext uri="{BB962C8B-B14F-4D97-AF65-F5344CB8AC3E}">
        <p14:creationId xmlns:p14="http://schemas.microsoft.com/office/powerpoint/2010/main" val="962627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b="1" dirty="0"/>
              <a:t>Algemene tips om te mijden!</a:t>
            </a:r>
            <a:endParaRPr lang="nl-BE" dirty="0"/>
          </a:p>
        </p:txBody>
      </p:sp>
      <p:pic>
        <p:nvPicPr>
          <p:cNvPr id="5" name="Tijdelijke aanduiding voor inhoud 4"/>
          <p:cNvPicPr>
            <a:picLocks noChangeAspect="1"/>
          </p:cNvPicPr>
          <p:nvPr/>
        </p:nvPicPr>
        <p:blipFill>
          <a:blip r:embed="rId2"/>
          <a:stretch>
            <a:fillRect/>
          </a:stretch>
        </p:blipFill>
        <p:spPr>
          <a:xfrm>
            <a:off x="0" y="6496805"/>
            <a:ext cx="1127858" cy="420660"/>
          </a:xfrm>
          <a:prstGeom prst="rect">
            <a:avLst/>
          </a:prstGeom>
        </p:spPr>
      </p:pic>
      <p:sp>
        <p:nvSpPr>
          <p:cNvPr id="3" name="Tijdelijke aanduiding voor inhoud 2"/>
          <p:cNvSpPr>
            <a:spLocks noGrp="1"/>
          </p:cNvSpPr>
          <p:nvPr>
            <p:ph idx="1"/>
          </p:nvPr>
        </p:nvSpPr>
        <p:spPr/>
        <p:txBody>
          <a:bodyPr/>
          <a:lstStyle/>
          <a:p>
            <a:endParaRPr lang="nl-BE"/>
          </a:p>
        </p:txBody>
      </p:sp>
    </p:spTree>
    <p:extLst>
      <p:ext uri="{BB962C8B-B14F-4D97-AF65-F5344CB8AC3E}">
        <p14:creationId xmlns:p14="http://schemas.microsoft.com/office/powerpoint/2010/main" val="2246817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a:t>Wrijf het er nog eens goed in…</a:t>
            </a:r>
            <a:br>
              <a:rPr lang="nl-BE" dirty="0"/>
            </a:br>
            <a:endParaRPr lang="nl-BE" dirty="0"/>
          </a:p>
        </p:txBody>
      </p:sp>
      <p:pic>
        <p:nvPicPr>
          <p:cNvPr id="5" name="Tijdelijke aanduiding voor inhoud 4"/>
          <p:cNvPicPr>
            <a:picLocks noChangeAspect="1"/>
          </p:cNvPicPr>
          <p:nvPr/>
        </p:nvPicPr>
        <p:blipFill>
          <a:blip r:embed="rId2"/>
          <a:stretch>
            <a:fillRect/>
          </a:stretch>
        </p:blipFill>
        <p:spPr>
          <a:xfrm>
            <a:off x="0" y="6496805"/>
            <a:ext cx="1127858" cy="420660"/>
          </a:xfrm>
          <a:prstGeom prst="rect">
            <a:avLst/>
          </a:prstGeom>
        </p:spPr>
      </p:pic>
      <p:sp>
        <p:nvSpPr>
          <p:cNvPr id="3" name="Tijdelijke aanduiding voor inhoud 2"/>
          <p:cNvSpPr>
            <a:spLocks noGrp="1"/>
          </p:cNvSpPr>
          <p:nvPr>
            <p:ph idx="1"/>
          </p:nvPr>
        </p:nvSpPr>
        <p:spPr/>
        <p:txBody>
          <a:bodyPr/>
          <a:lstStyle/>
          <a:p>
            <a:endParaRPr lang="nl-BE"/>
          </a:p>
        </p:txBody>
      </p:sp>
    </p:spTree>
    <p:extLst>
      <p:ext uri="{BB962C8B-B14F-4D97-AF65-F5344CB8AC3E}">
        <p14:creationId xmlns:p14="http://schemas.microsoft.com/office/powerpoint/2010/main" val="2429006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a:t>Buiten je mandaat gaan</a:t>
            </a:r>
          </a:p>
        </p:txBody>
      </p:sp>
      <p:pic>
        <p:nvPicPr>
          <p:cNvPr id="5" name="Tijdelijke aanduiding voor inhoud 4"/>
          <p:cNvPicPr>
            <a:picLocks noChangeAspect="1"/>
          </p:cNvPicPr>
          <p:nvPr/>
        </p:nvPicPr>
        <p:blipFill>
          <a:blip r:embed="rId2"/>
          <a:stretch>
            <a:fillRect/>
          </a:stretch>
        </p:blipFill>
        <p:spPr>
          <a:xfrm>
            <a:off x="0" y="6496805"/>
            <a:ext cx="1127858" cy="420660"/>
          </a:xfrm>
          <a:prstGeom prst="rect">
            <a:avLst/>
          </a:prstGeom>
        </p:spPr>
      </p:pic>
      <p:sp>
        <p:nvSpPr>
          <p:cNvPr id="3" name="Tijdelijke aanduiding voor inhoud 2"/>
          <p:cNvSpPr>
            <a:spLocks noGrp="1"/>
          </p:cNvSpPr>
          <p:nvPr>
            <p:ph idx="1"/>
          </p:nvPr>
        </p:nvSpPr>
        <p:spPr/>
        <p:txBody>
          <a:bodyPr/>
          <a:lstStyle/>
          <a:p>
            <a:endParaRPr lang="nl-BE"/>
          </a:p>
        </p:txBody>
      </p:sp>
    </p:spTree>
    <p:extLst>
      <p:ext uri="{BB962C8B-B14F-4D97-AF65-F5344CB8AC3E}">
        <p14:creationId xmlns:p14="http://schemas.microsoft.com/office/powerpoint/2010/main" val="3424848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a:t>‘je kunt wel, maar je wil niet’</a:t>
            </a:r>
            <a:br>
              <a:rPr lang="nl-BE" dirty="0"/>
            </a:br>
            <a:endParaRPr lang="nl-BE" dirty="0"/>
          </a:p>
        </p:txBody>
      </p:sp>
      <p:pic>
        <p:nvPicPr>
          <p:cNvPr id="5" name="Tijdelijke aanduiding voor inhoud 4"/>
          <p:cNvPicPr>
            <a:picLocks noChangeAspect="1"/>
          </p:cNvPicPr>
          <p:nvPr/>
        </p:nvPicPr>
        <p:blipFill>
          <a:blip r:embed="rId2"/>
          <a:stretch>
            <a:fillRect/>
          </a:stretch>
        </p:blipFill>
        <p:spPr>
          <a:xfrm>
            <a:off x="0" y="6496805"/>
            <a:ext cx="1127858" cy="420660"/>
          </a:xfrm>
          <a:prstGeom prst="rect">
            <a:avLst/>
          </a:prstGeom>
        </p:spPr>
      </p:pic>
      <p:sp>
        <p:nvSpPr>
          <p:cNvPr id="3" name="Tijdelijke aanduiding voor inhoud 2"/>
          <p:cNvSpPr>
            <a:spLocks noGrp="1"/>
          </p:cNvSpPr>
          <p:nvPr>
            <p:ph idx="1"/>
          </p:nvPr>
        </p:nvSpPr>
        <p:spPr/>
        <p:txBody>
          <a:bodyPr/>
          <a:lstStyle/>
          <a:p>
            <a:endParaRPr lang="nl-BE"/>
          </a:p>
        </p:txBody>
      </p:sp>
    </p:spTree>
    <p:extLst>
      <p:ext uri="{BB962C8B-B14F-4D97-AF65-F5344CB8AC3E}">
        <p14:creationId xmlns:p14="http://schemas.microsoft.com/office/powerpoint/2010/main" val="34619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BD0F0A-6DFA-46BE-BE80-614FA8C91AC1}"/>
              </a:ext>
            </a:extLst>
          </p:cNvPr>
          <p:cNvSpPr>
            <a:spLocks noGrp="1"/>
          </p:cNvSpPr>
          <p:nvPr>
            <p:ph type="title"/>
          </p:nvPr>
        </p:nvSpPr>
        <p:spPr/>
        <p:txBody>
          <a:bodyPr/>
          <a:lstStyle/>
          <a:p>
            <a:pPr algn="ctr"/>
            <a:r>
              <a:rPr lang="nl-BE" dirty="0"/>
              <a:t>invulblaadjesonderwijs</a:t>
            </a:r>
          </a:p>
        </p:txBody>
      </p:sp>
      <p:pic>
        <p:nvPicPr>
          <p:cNvPr id="5" name="Tijdelijke aanduiding voor inhoud 4">
            <a:extLst>
              <a:ext uri="{FF2B5EF4-FFF2-40B4-BE49-F238E27FC236}">
                <a16:creationId xmlns:a16="http://schemas.microsoft.com/office/drawing/2014/main" id="{FFA0A059-1178-4A75-AD6A-8308B51F119C}"/>
              </a:ext>
            </a:extLst>
          </p:cNvPr>
          <p:cNvPicPr>
            <a:picLocks noGrp="1" noChangeAspect="1"/>
          </p:cNvPicPr>
          <p:nvPr>
            <p:ph idx="1"/>
          </p:nvPr>
        </p:nvPicPr>
        <p:blipFill>
          <a:blip r:embed="rId2"/>
          <a:stretch>
            <a:fillRect/>
          </a:stretch>
        </p:blipFill>
        <p:spPr>
          <a:xfrm>
            <a:off x="1319514" y="2068794"/>
            <a:ext cx="3563300" cy="4789206"/>
          </a:xfrm>
          <a:prstGeom prst="rect">
            <a:avLst/>
          </a:prstGeom>
        </p:spPr>
      </p:pic>
      <p:pic>
        <p:nvPicPr>
          <p:cNvPr id="6" name="Afbeelding 5">
            <a:extLst>
              <a:ext uri="{FF2B5EF4-FFF2-40B4-BE49-F238E27FC236}">
                <a16:creationId xmlns:a16="http://schemas.microsoft.com/office/drawing/2014/main" id="{57AC4204-5DAB-4C37-B3E7-A653535DE5C7}"/>
              </a:ext>
            </a:extLst>
          </p:cNvPr>
          <p:cNvPicPr>
            <a:picLocks noChangeAspect="1"/>
          </p:cNvPicPr>
          <p:nvPr/>
        </p:nvPicPr>
        <p:blipFill>
          <a:blip r:embed="rId3"/>
          <a:stretch>
            <a:fillRect/>
          </a:stretch>
        </p:blipFill>
        <p:spPr>
          <a:xfrm>
            <a:off x="5000500" y="2604304"/>
            <a:ext cx="7191500" cy="4253696"/>
          </a:xfrm>
          <a:prstGeom prst="rect">
            <a:avLst/>
          </a:prstGeom>
        </p:spPr>
      </p:pic>
      <p:pic>
        <p:nvPicPr>
          <p:cNvPr id="3" name="Afbeelding 2"/>
          <p:cNvPicPr>
            <a:picLocks noChangeAspect="1"/>
          </p:cNvPicPr>
          <p:nvPr/>
        </p:nvPicPr>
        <p:blipFill>
          <a:blip r:embed="rId4"/>
          <a:stretch>
            <a:fillRect/>
          </a:stretch>
        </p:blipFill>
        <p:spPr>
          <a:xfrm>
            <a:off x="0" y="6437340"/>
            <a:ext cx="1127858" cy="420660"/>
          </a:xfrm>
          <a:prstGeom prst="rect">
            <a:avLst/>
          </a:prstGeom>
        </p:spPr>
      </p:pic>
    </p:spTree>
    <p:extLst>
      <p:ext uri="{BB962C8B-B14F-4D97-AF65-F5344CB8AC3E}">
        <p14:creationId xmlns:p14="http://schemas.microsoft.com/office/powerpoint/2010/main" val="1513491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err="1"/>
              <a:t>Schooloverstijgende</a:t>
            </a:r>
            <a:r>
              <a:rPr lang="nl-BE" dirty="0"/>
              <a:t> testen en testen zonder opvolging voor ogen</a:t>
            </a:r>
          </a:p>
        </p:txBody>
      </p:sp>
      <p:pic>
        <p:nvPicPr>
          <p:cNvPr id="5" name="Afbeelding 4">
            <a:extLst>
              <a:ext uri="{FF2B5EF4-FFF2-40B4-BE49-F238E27FC236}">
                <a16:creationId xmlns:a16="http://schemas.microsoft.com/office/drawing/2014/main" id="{744797A3-42E8-4E21-81E5-575950E5353F}"/>
              </a:ext>
            </a:extLst>
          </p:cNvPr>
          <p:cNvPicPr>
            <a:picLocks noChangeAspect="1"/>
          </p:cNvPicPr>
          <p:nvPr/>
        </p:nvPicPr>
        <p:blipFill>
          <a:blip r:embed="rId2"/>
          <a:stretch>
            <a:fillRect/>
          </a:stretch>
        </p:blipFill>
        <p:spPr>
          <a:xfrm>
            <a:off x="0" y="6437340"/>
            <a:ext cx="1127858" cy="420660"/>
          </a:xfrm>
          <a:prstGeom prst="rect">
            <a:avLst/>
          </a:prstGeom>
        </p:spPr>
      </p:pic>
      <p:sp>
        <p:nvSpPr>
          <p:cNvPr id="3" name="Tijdelijke aanduiding voor inhoud 2"/>
          <p:cNvSpPr>
            <a:spLocks noGrp="1"/>
          </p:cNvSpPr>
          <p:nvPr>
            <p:ph idx="1"/>
          </p:nvPr>
        </p:nvSpPr>
        <p:spPr/>
        <p:txBody>
          <a:bodyPr/>
          <a:lstStyle/>
          <a:p>
            <a:endParaRPr lang="nl-BE"/>
          </a:p>
        </p:txBody>
      </p:sp>
    </p:spTree>
    <p:extLst>
      <p:ext uri="{BB962C8B-B14F-4D97-AF65-F5344CB8AC3E}">
        <p14:creationId xmlns:p14="http://schemas.microsoft.com/office/powerpoint/2010/main" val="1958000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a:t>‘Ja, maar…’ = ‘nee!’</a:t>
            </a:r>
            <a:br>
              <a:rPr lang="nl-BE" dirty="0"/>
            </a:br>
            <a:endParaRPr lang="nl-BE" dirty="0"/>
          </a:p>
        </p:txBody>
      </p:sp>
      <p:pic>
        <p:nvPicPr>
          <p:cNvPr id="6" name="Tijdelijke aanduiding voor inhoud 4"/>
          <p:cNvPicPr>
            <a:picLocks noChangeAspect="1"/>
          </p:cNvPicPr>
          <p:nvPr/>
        </p:nvPicPr>
        <p:blipFill>
          <a:blip r:embed="rId2"/>
          <a:stretch>
            <a:fillRect/>
          </a:stretch>
        </p:blipFill>
        <p:spPr>
          <a:xfrm>
            <a:off x="0" y="6496805"/>
            <a:ext cx="1127858" cy="420660"/>
          </a:xfrm>
          <a:prstGeom prst="rect">
            <a:avLst/>
          </a:prstGeom>
        </p:spPr>
      </p:pic>
      <p:sp>
        <p:nvSpPr>
          <p:cNvPr id="3" name="Tijdelijke aanduiding voor inhoud 2"/>
          <p:cNvSpPr>
            <a:spLocks noGrp="1"/>
          </p:cNvSpPr>
          <p:nvPr>
            <p:ph idx="1"/>
          </p:nvPr>
        </p:nvSpPr>
        <p:spPr/>
        <p:txBody>
          <a:bodyPr/>
          <a:lstStyle/>
          <a:p>
            <a:endParaRPr lang="nl-BE"/>
          </a:p>
        </p:txBody>
      </p:sp>
    </p:spTree>
    <p:extLst>
      <p:ext uri="{BB962C8B-B14F-4D97-AF65-F5344CB8AC3E}">
        <p14:creationId xmlns:p14="http://schemas.microsoft.com/office/powerpoint/2010/main" val="3249928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b="1" dirty="0"/>
              <a:t>Algemene tips om wel te doen</a:t>
            </a:r>
            <a:endParaRPr lang="nl-BE" dirty="0"/>
          </a:p>
        </p:txBody>
      </p:sp>
      <p:pic>
        <p:nvPicPr>
          <p:cNvPr id="6" name="Tijdelijke aanduiding voor inhoud 4"/>
          <p:cNvPicPr>
            <a:picLocks noChangeAspect="1"/>
          </p:cNvPicPr>
          <p:nvPr/>
        </p:nvPicPr>
        <p:blipFill>
          <a:blip r:embed="rId2"/>
          <a:stretch>
            <a:fillRect/>
          </a:stretch>
        </p:blipFill>
        <p:spPr>
          <a:xfrm>
            <a:off x="0" y="6496805"/>
            <a:ext cx="1127858" cy="420660"/>
          </a:xfrm>
          <a:prstGeom prst="rect">
            <a:avLst/>
          </a:prstGeom>
        </p:spPr>
      </p:pic>
      <p:sp>
        <p:nvSpPr>
          <p:cNvPr id="3" name="Tijdelijke aanduiding voor inhoud 2"/>
          <p:cNvSpPr>
            <a:spLocks noGrp="1"/>
          </p:cNvSpPr>
          <p:nvPr>
            <p:ph idx="1"/>
          </p:nvPr>
        </p:nvSpPr>
        <p:spPr/>
        <p:txBody>
          <a:bodyPr/>
          <a:lstStyle/>
          <a:p>
            <a:endParaRPr lang="nl-BE"/>
          </a:p>
        </p:txBody>
      </p:sp>
    </p:spTree>
    <p:extLst>
      <p:ext uri="{BB962C8B-B14F-4D97-AF65-F5344CB8AC3E}">
        <p14:creationId xmlns:p14="http://schemas.microsoft.com/office/powerpoint/2010/main" val="3762080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a:t>Verdien je mandaat!</a:t>
            </a:r>
          </a:p>
        </p:txBody>
      </p:sp>
      <p:pic>
        <p:nvPicPr>
          <p:cNvPr id="5" name="Tijdelijke aanduiding voor inhoud 4"/>
          <p:cNvPicPr>
            <a:picLocks noChangeAspect="1"/>
          </p:cNvPicPr>
          <p:nvPr/>
        </p:nvPicPr>
        <p:blipFill>
          <a:blip r:embed="rId2"/>
          <a:stretch>
            <a:fillRect/>
          </a:stretch>
        </p:blipFill>
        <p:spPr>
          <a:xfrm>
            <a:off x="0" y="6496805"/>
            <a:ext cx="1127858" cy="420660"/>
          </a:xfrm>
          <a:prstGeom prst="rect">
            <a:avLst/>
          </a:prstGeom>
        </p:spPr>
      </p:pic>
      <p:sp>
        <p:nvSpPr>
          <p:cNvPr id="3" name="Tijdelijke aanduiding voor inhoud 2"/>
          <p:cNvSpPr>
            <a:spLocks noGrp="1"/>
          </p:cNvSpPr>
          <p:nvPr>
            <p:ph idx="1"/>
          </p:nvPr>
        </p:nvSpPr>
        <p:spPr/>
        <p:txBody>
          <a:bodyPr/>
          <a:lstStyle/>
          <a:p>
            <a:endParaRPr lang="nl-BE"/>
          </a:p>
        </p:txBody>
      </p:sp>
    </p:spTree>
    <p:extLst>
      <p:ext uri="{BB962C8B-B14F-4D97-AF65-F5344CB8AC3E}">
        <p14:creationId xmlns:p14="http://schemas.microsoft.com/office/powerpoint/2010/main" val="2144676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Wat leerkrachten denken…</a:t>
            </a:r>
          </a:p>
        </p:txBody>
      </p:sp>
      <p:sp>
        <p:nvSpPr>
          <p:cNvPr id="3" name="Tijdelijke aanduiding voor inhoud 2"/>
          <p:cNvSpPr>
            <a:spLocks noGrp="1"/>
          </p:cNvSpPr>
          <p:nvPr>
            <p:ph idx="1"/>
          </p:nvPr>
        </p:nvSpPr>
        <p:spPr/>
        <p:txBody>
          <a:bodyPr/>
          <a:lstStyle/>
          <a:p>
            <a:endParaRPr lang="nl-BE" dirty="0"/>
          </a:p>
        </p:txBody>
      </p:sp>
      <p:pic>
        <p:nvPicPr>
          <p:cNvPr id="5" name="Afbeelding 4"/>
          <p:cNvPicPr>
            <a:picLocks noChangeAspect="1"/>
          </p:cNvPicPr>
          <p:nvPr/>
        </p:nvPicPr>
        <p:blipFill>
          <a:blip r:embed="rId2"/>
          <a:stretch>
            <a:fillRect/>
          </a:stretch>
        </p:blipFill>
        <p:spPr>
          <a:xfrm>
            <a:off x="0" y="6425170"/>
            <a:ext cx="1127858" cy="420660"/>
          </a:xfrm>
          <a:prstGeom prst="rect">
            <a:avLst/>
          </a:prstGeom>
        </p:spPr>
      </p:pic>
    </p:spTree>
    <p:extLst>
      <p:ext uri="{BB962C8B-B14F-4D97-AF65-F5344CB8AC3E}">
        <p14:creationId xmlns:p14="http://schemas.microsoft.com/office/powerpoint/2010/main" val="4198883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a:t>Geloof in de mogelijkheden van de leerling, zijn omgeving en van jezelf!</a:t>
            </a:r>
          </a:p>
        </p:txBody>
      </p:sp>
      <p:pic>
        <p:nvPicPr>
          <p:cNvPr id="4" name="Tijdelijke aanduiding voor inhoud 3"/>
          <p:cNvPicPr>
            <a:picLocks noGrp="1" noChangeAspect="1"/>
          </p:cNvPicPr>
          <p:nvPr>
            <p:ph idx="1"/>
          </p:nvPr>
        </p:nvPicPr>
        <p:blipFill>
          <a:blip r:embed="rId2"/>
          <a:stretch>
            <a:fillRect/>
          </a:stretch>
        </p:blipFill>
        <p:spPr>
          <a:xfrm>
            <a:off x="-71438" y="1651868"/>
            <a:ext cx="3766558" cy="5206132"/>
          </a:xfrm>
          <a:prstGeom prst="rect">
            <a:avLst/>
          </a:prstGeom>
        </p:spPr>
      </p:pic>
      <p:pic>
        <p:nvPicPr>
          <p:cNvPr id="6" name="Afbeelding 5"/>
          <p:cNvPicPr>
            <a:picLocks noChangeAspect="1"/>
          </p:cNvPicPr>
          <p:nvPr/>
        </p:nvPicPr>
        <p:blipFill>
          <a:blip r:embed="rId3"/>
          <a:stretch>
            <a:fillRect/>
          </a:stretch>
        </p:blipFill>
        <p:spPr>
          <a:xfrm>
            <a:off x="8824823" y="1638878"/>
            <a:ext cx="3367176" cy="5219122"/>
          </a:xfrm>
          <a:prstGeom prst="rect">
            <a:avLst/>
          </a:prstGeom>
        </p:spPr>
      </p:pic>
      <p:pic>
        <p:nvPicPr>
          <p:cNvPr id="7" name="Tijdelijke aanduiding voor inhoud 4"/>
          <p:cNvPicPr>
            <a:picLocks noChangeAspect="1"/>
          </p:cNvPicPr>
          <p:nvPr/>
        </p:nvPicPr>
        <p:blipFill>
          <a:blip r:embed="rId4"/>
          <a:stretch>
            <a:fillRect/>
          </a:stretch>
        </p:blipFill>
        <p:spPr>
          <a:xfrm>
            <a:off x="0" y="6496805"/>
            <a:ext cx="1127858" cy="420660"/>
          </a:xfrm>
          <a:prstGeom prst="rect">
            <a:avLst/>
          </a:prstGeom>
        </p:spPr>
      </p:pic>
    </p:spTree>
    <p:extLst>
      <p:ext uri="{BB962C8B-B14F-4D97-AF65-F5344CB8AC3E}">
        <p14:creationId xmlns:p14="http://schemas.microsoft.com/office/powerpoint/2010/main" val="3305784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r"/>
            <a:r>
              <a:rPr lang="nl-BE" dirty="0"/>
              <a:t>Wees authentiek </a:t>
            </a:r>
            <a:br>
              <a:rPr lang="nl-BE" dirty="0"/>
            </a:br>
            <a:r>
              <a:rPr lang="nl-BE" dirty="0"/>
              <a:t>als leerkracht</a:t>
            </a:r>
            <a:br>
              <a:rPr lang="nl-BE" dirty="0"/>
            </a:br>
            <a:endParaRPr lang="nl-BE" dirty="0"/>
          </a:p>
        </p:txBody>
      </p:sp>
      <p:pic>
        <p:nvPicPr>
          <p:cNvPr id="6" name="Tijdelijke aanduiding voor inhoud 4"/>
          <p:cNvPicPr>
            <a:picLocks noChangeAspect="1"/>
          </p:cNvPicPr>
          <p:nvPr/>
        </p:nvPicPr>
        <p:blipFill>
          <a:blip r:embed="rId2"/>
          <a:stretch>
            <a:fillRect/>
          </a:stretch>
        </p:blipFill>
        <p:spPr>
          <a:xfrm>
            <a:off x="0" y="6496805"/>
            <a:ext cx="1127858" cy="420660"/>
          </a:xfrm>
          <a:prstGeom prst="rect">
            <a:avLst/>
          </a:prstGeom>
        </p:spPr>
      </p:pic>
      <p:sp>
        <p:nvSpPr>
          <p:cNvPr id="3" name="Tijdelijke aanduiding voor inhoud 2"/>
          <p:cNvSpPr>
            <a:spLocks noGrp="1"/>
          </p:cNvSpPr>
          <p:nvPr>
            <p:ph idx="1"/>
          </p:nvPr>
        </p:nvSpPr>
        <p:spPr/>
        <p:txBody>
          <a:bodyPr/>
          <a:lstStyle/>
          <a:p>
            <a:endParaRPr lang="nl-BE"/>
          </a:p>
        </p:txBody>
      </p:sp>
    </p:spTree>
    <p:extLst>
      <p:ext uri="{BB962C8B-B14F-4D97-AF65-F5344CB8AC3E}">
        <p14:creationId xmlns:p14="http://schemas.microsoft.com/office/powerpoint/2010/main" val="3049456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nl-BE" dirty="0"/>
              <a:t>Kies elke dag om met deze leerlingen te werken</a:t>
            </a:r>
            <a:br>
              <a:rPr lang="nl-BE" dirty="0"/>
            </a:br>
            <a:endParaRPr lang="nl-BE" dirty="0"/>
          </a:p>
        </p:txBody>
      </p:sp>
      <p:pic>
        <p:nvPicPr>
          <p:cNvPr id="5" name="Tijdelijke aanduiding voor inhoud 4"/>
          <p:cNvPicPr>
            <a:picLocks noChangeAspect="1"/>
          </p:cNvPicPr>
          <p:nvPr/>
        </p:nvPicPr>
        <p:blipFill>
          <a:blip r:embed="rId2"/>
          <a:stretch>
            <a:fillRect/>
          </a:stretch>
        </p:blipFill>
        <p:spPr>
          <a:xfrm>
            <a:off x="0" y="6496805"/>
            <a:ext cx="1127858" cy="420660"/>
          </a:xfrm>
          <a:prstGeom prst="rect">
            <a:avLst/>
          </a:prstGeom>
        </p:spPr>
      </p:pic>
      <p:sp>
        <p:nvSpPr>
          <p:cNvPr id="3" name="Tijdelijke aanduiding voor inhoud 2"/>
          <p:cNvSpPr>
            <a:spLocks noGrp="1"/>
          </p:cNvSpPr>
          <p:nvPr>
            <p:ph idx="1"/>
          </p:nvPr>
        </p:nvSpPr>
        <p:spPr/>
        <p:txBody>
          <a:bodyPr/>
          <a:lstStyle/>
          <a:p>
            <a:endParaRPr lang="nl-BE" dirty="0"/>
          </a:p>
        </p:txBody>
      </p:sp>
    </p:spTree>
    <p:extLst>
      <p:ext uri="{BB962C8B-B14F-4D97-AF65-F5344CB8AC3E}">
        <p14:creationId xmlns:p14="http://schemas.microsoft.com/office/powerpoint/2010/main" val="676462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190445"/>
            <a:ext cx="10515600" cy="500243"/>
          </a:xfrm>
        </p:spPr>
        <p:txBody>
          <a:bodyPr>
            <a:normAutofit fontScale="90000"/>
          </a:bodyPr>
          <a:lstStyle/>
          <a:p>
            <a:pPr algn="ctr"/>
            <a:r>
              <a:rPr lang="nl-BE" dirty="0"/>
              <a:t>Beperk de druk op wat thuis moet gebeuren</a:t>
            </a:r>
            <a:br>
              <a:rPr lang="nl-BE" dirty="0"/>
            </a:br>
            <a:br>
              <a:rPr lang="nl-BE" dirty="0"/>
            </a:br>
            <a:br>
              <a:rPr lang="nl-BE" dirty="0"/>
            </a:br>
            <a:endParaRPr lang="nl-BE" dirty="0"/>
          </a:p>
        </p:txBody>
      </p:sp>
      <p:pic>
        <p:nvPicPr>
          <p:cNvPr id="5" name="Tijdelijke aanduiding voor inhoud 4"/>
          <p:cNvPicPr>
            <a:picLocks noChangeAspect="1"/>
          </p:cNvPicPr>
          <p:nvPr/>
        </p:nvPicPr>
        <p:blipFill>
          <a:blip r:embed="rId2"/>
          <a:stretch>
            <a:fillRect/>
          </a:stretch>
        </p:blipFill>
        <p:spPr>
          <a:xfrm>
            <a:off x="0" y="6496805"/>
            <a:ext cx="1127858" cy="420660"/>
          </a:xfrm>
          <a:prstGeom prst="rect">
            <a:avLst/>
          </a:prstGeom>
        </p:spPr>
      </p:pic>
      <p:sp>
        <p:nvSpPr>
          <p:cNvPr id="3" name="Tijdelijke aanduiding voor inhoud 2"/>
          <p:cNvSpPr>
            <a:spLocks noGrp="1"/>
          </p:cNvSpPr>
          <p:nvPr>
            <p:ph idx="1"/>
          </p:nvPr>
        </p:nvSpPr>
        <p:spPr/>
        <p:txBody>
          <a:bodyPr/>
          <a:lstStyle/>
          <a:p>
            <a:endParaRPr lang="nl-BE"/>
          </a:p>
        </p:txBody>
      </p:sp>
    </p:spTree>
    <p:extLst>
      <p:ext uri="{BB962C8B-B14F-4D97-AF65-F5344CB8AC3E}">
        <p14:creationId xmlns:p14="http://schemas.microsoft.com/office/powerpoint/2010/main" val="3754864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a:t>1 uur beweging per dag op school</a:t>
            </a:r>
          </a:p>
        </p:txBody>
      </p:sp>
      <p:pic>
        <p:nvPicPr>
          <p:cNvPr id="7" name="Tijdelijke aanduiding voor inhoud 4"/>
          <p:cNvPicPr>
            <a:picLocks noChangeAspect="1"/>
          </p:cNvPicPr>
          <p:nvPr/>
        </p:nvPicPr>
        <p:blipFill>
          <a:blip r:embed="rId2"/>
          <a:stretch>
            <a:fillRect/>
          </a:stretch>
        </p:blipFill>
        <p:spPr>
          <a:xfrm>
            <a:off x="0" y="6496805"/>
            <a:ext cx="1127858" cy="420660"/>
          </a:xfrm>
          <a:prstGeom prst="rect">
            <a:avLst/>
          </a:prstGeom>
        </p:spPr>
      </p:pic>
      <p:sp>
        <p:nvSpPr>
          <p:cNvPr id="3" name="Tijdelijke aanduiding voor inhoud 2"/>
          <p:cNvSpPr>
            <a:spLocks noGrp="1"/>
          </p:cNvSpPr>
          <p:nvPr>
            <p:ph idx="1"/>
          </p:nvPr>
        </p:nvSpPr>
        <p:spPr>
          <a:xfrm>
            <a:off x="838200" y="3624043"/>
            <a:ext cx="5470321" cy="2552919"/>
          </a:xfrm>
        </p:spPr>
        <p:txBody>
          <a:bodyPr/>
          <a:lstStyle/>
          <a:p>
            <a:endParaRPr lang="nl-BE" dirty="0"/>
          </a:p>
        </p:txBody>
      </p:sp>
    </p:spTree>
    <p:extLst>
      <p:ext uri="{BB962C8B-B14F-4D97-AF65-F5344CB8AC3E}">
        <p14:creationId xmlns:p14="http://schemas.microsoft.com/office/powerpoint/2010/main" val="3772361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a:t>Verplicht het kleuteronderwijs</a:t>
            </a:r>
            <a:br>
              <a:rPr lang="nl-BE" dirty="0"/>
            </a:br>
            <a:endParaRPr lang="nl-BE" dirty="0"/>
          </a:p>
        </p:txBody>
      </p:sp>
      <p:pic>
        <p:nvPicPr>
          <p:cNvPr id="6" name="Tijdelijke aanduiding voor inhoud 4"/>
          <p:cNvPicPr>
            <a:picLocks noChangeAspect="1"/>
          </p:cNvPicPr>
          <p:nvPr/>
        </p:nvPicPr>
        <p:blipFill>
          <a:blip r:embed="rId2"/>
          <a:stretch>
            <a:fillRect/>
          </a:stretch>
        </p:blipFill>
        <p:spPr>
          <a:xfrm>
            <a:off x="0" y="6496805"/>
            <a:ext cx="1127858" cy="420660"/>
          </a:xfrm>
          <a:prstGeom prst="rect">
            <a:avLst/>
          </a:prstGeom>
        </p:spPr>
      </p:pic>
      <p:sp>
        <p:nvSpPr>
          <p:cNvPr id="3" name="Tijdelijke aanduiding voor inhoud 2"/>
          <p:cNvSpPr>
            <a:spLocks noGrp="1"/>
          </p:cNvSpPr>
          <p:nvPr>
            <p:ph idx="1"/>
          </p:nvPr>
        </p:nvSpPr>
        <p:spPr/>
        <p:txBody>
          <a:bodyPr/>
          <a:lstStyle/>
          <a:p>
            <a:endParaRPr lang="nl-BE"/>
          </a:p>
        </p:txBody>
      </p:sp>
    </p:spTree>
    <p:extLst>
      <p:ext uri="{BB962C8B-B14F-4D97-AF65-F5344CB8AC3E}">
        <p14:creationId xmlns:p14="http://schemas.microsoft.com/office/powerpoint/2010/main" val="2076019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D6B6DF-98BB-4657-AA20-9BEE55C44173}"/>
              </a:ext>
            </a:extLst>
          </p:cNvPr>
          <p:cNvSpPr>
            <a:spLocks noGrp="1"/>
          </p:cNvSpPr>
          <p:nvPr>
            <p:ph type="title"/>
          </p:nvPr>
        </p:nvSpPr>
        <p:spPr>
          <a:xfrm>
            <a:off x="159304" y="265814"/>
            <a:ext cx="5273933" cy="1010093"/>
          </a:xfrm>
        </p:spPr>
        <p:txBody>
          <a:bodyPr/>
          <a:lstStyle/>
          <a:p>
            <a:r>
              <a:rPr lang="nl-BE" dirty="0"/>
              <a:t>De leerhoek in de kleuterklas</a:t>
            </a:r>
          </a:p>
        </p:txBody>
      </p:sp>
      <p:sp>
        <p:nvSpPr>
          <p:cNvPr id="4" name="Tijdelijke aanduiding voor tekst 3">
            <a:extLst>
              <a:ext uri="{FF2B5EF4-FFF2-40B4-BE49-F238E27FC236}">
                <a16:creationId xmlns:a16="http://schemas.microsoft.com/office/drawing/2014/main" id="{804279FA-A128-4638-AF6B-47F9338EBA99}"/>
              </a:ext>
            </a:extLst>
          </p:cNvPr>
          <p:cNvSpPr>
            <a:spLocks noGrp="1"/>
          </p:cNvSpPr>
          <p:nvPr>
            <p:ph type="body" sz="half" idx="2"/>
          </p:nvPr>
        </p:nvSpPr>
        <p:spPr>
          <a:xfrm>
            <a:off x="159304" y="2057400"/>
            <a:ext cx="4612721" cy="3811588"/>
          </a:xfrm>
        </p:spPr>
        <p:txBody>
          <a:bodyPr>
            <a:normAutofit/>
          </a:bodyPr>
          <a:lstStyle/>
          <a:p>
            <a:r>
              <a:rPr lang="nl-BE" sz="2400" dirty="0"/>
              <a:t>Principe:</a:t>
            </a:r>
          </a:p>
          <a:p>
            <a:r>
              <a:rPr lang="nl-BE" sz="2400" dirty="0"/>
              <a:t>De kleuterleidster speelt dagelijks met elk kind in groepen van max. 6 een spel, waarbij een vaardigheid of een leerhouding expliciet wordt getraind en besproken.</a:t>
            </a:r>
          </a:p>
        </p:txBody>
      </p:sp>
      <p:pic>
        <p:nvPicPr>
          <p:cNvPr id="6" name="Afbeelding 5">
            <a:extLst>
              <a:ext uri="{FF2B5EF4-FFF2-40B4-BE49-F238E27FC236}">
                <a16:creationId xmlns:a16="http://schemas.microsoft.com/office/drawing/2014/main" id="{0EEE8AE8-D312-4D6D-8AD2-6081400C985D}"/>
              </a:ext>
            </a:extLst>
          </p:cNvPr>
          <p:cNvPicPr>
            <a:picLocks noChangeAspect="1"/>
          </p:cNvPicPr>
          <p:nvPr/>
        </p:nvPicPr>
        <p:blipFill>
          <a:blip r:embed="rId2"/>
          <a:stretch>
            <a:fillRect/>
          </a:stretch>
        </p:blipFill>
        <p:spPr>
          <a:xfrm>
            <a:off x="0" y="6372504"/>
            <a:ext cx="1127858" cy="420660"/>
          </a:xfrm>
          <a:prstGeom prst="rect">
            <a:avLst/>
          </a:prstGeom>
        </p:spPr>
      </p:pic>
      <p:sp>
        <p:nvSpPr>
          <p:cNvPr id="3" name="Tijdelijke aanduiding voor inhoud 2"/>
          <p:cNvSpPr>
            <a:spLocks noGrp="1"/>
          </p:cNvSpPr>
          <p:nvPr>
            <p:ph idx="1"/>
          </p:nvPr>
        </p:nvSpPr>
        <p:spPr/>
        <p:txBody>
          <a:bodyPr/>
          <a:lstStyle/>
          <a:p>
            <a:endParaRPr lang="nl-BE"/>
          </a:p>
        </p:txBody>
      </p:sp>
    </p:spTree>
    <p:extLst>
      <p:ext uri="{BB962C8B-B14F-4D97-AF65-F5344CB8AC3E}">
        <p14:creationId xmlns:p14="http://schemas.microsoft.com/office/powerpoint/2010/main" val="14537356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Het cognitieve aandachtspunt van de week</a:t>
            </a:r>
            <a:br>
              <a:rPr lang="nl-BE" dirty="0"/>
            </a:br>
            <a:r>
              <a:rPr lang="nl-BE" dirty="0"/>
              <a:t>vb. Ik werk stap voor stap</a:t>
            </a:r>
          </a:p>
        </p:txBody>
      </p:sp>
      <p:pic>
        <p:nvPicPr>
          <p:cNvPr id="15" name="Afbeelding 14"/>
          <p:cNvPicPr>
            <a:picLocks noChangeAspect="1"/>
          </p:cNvPicPr>
          <p:nvPr/>
        </p:nvPicPr>
        <p:blipFill>
          <a:blip r:embed="rId2"/>
          <a:stretch>
            <a:fillRect/>
          </a:stretch>
        </p:blipFill>
        <p:spPr>
          <a:xfrm>
            <a:off x="0" y="6425170"/>
            <a:ext cx="1127858" cy="420660"/>
          </a:xfrm>
          <a:prstGeom prst="rect">
            <a:avLst/>
          </a:prstGeom>
        </p:spPr>
      </p:pic>
      <p:sp>
        <p:nvSpPr>
          <p:cNvPr id="3" name="Tijdelijke aanduiding voor inhoud 2"/>
          <p:cNvSpPr>
            <a:spLocks noGrp="1"/>
          </p:cNvSpPr>
          <p:nvPr>
            <p:ph idx="1"/>
          </p:nvPr>
        </p:nvSpPr>
        <p:spPr/>
        <p:txBody>
          <a:bodyPr/>
          <a:lstStyle/>
          <a:p>
            <a:endParaRPr lang="nl-BE"/>
          </a:p>
        </p:txBody>
      </p:sp>
    </p:spTree>
    <p:extLst>
      <p:ext uri="{BB962C8B-B14F-4D97-AF65-F5344CB8AC3E}">
        <p14:creationId xmlns:p14="http://schemas.microsoft.com/office/powerpoint/2010/main" val="1451484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C1D895-5FEF-4DEF-B7E2-10ADAE5A5918}"/>
              </a:ext>
            </a:extLst>
          </p:cNvPr>
          <p:cNvSpPr>
            <a:spLocks noGrp="1"/>
          </p:cNvSpPr>
          <p:nvPr>
            <p:ph type="title"/>
          </p:nvPr>
        </p:nvSpPr>
        <p:spPr>
          <a:xfrm>
            <a:off x="839788" y="457200"/>
            <a:ext cx="3932237" cy="999460"/>
          </a:xfrm>
        </p:spPr>
        <p:txBody>
          <a:bodyPr/>
          <a:lstStyle/>
          <a:p>
            <a:r>
              <a:rPr lang="nl-BE" dirty="0"/>
              <a:t>Indrillen…</a:t>
            </a:r>
          </a:p>
        </p:txBody>
      </p:sp>
      <p:pic>
        <p:nvPicPr>
          <p:cNvPr id="5" name="Tijdelijke aanduiding voor inhoud 4">
            <a:extLst>
              <a:ext uri="{FF2B5EF4-FFF2-40B4-BE49-F238E27FC236}">
                <a16:creationId xmlns:a16="http://schemas.microsoft.com/office/drawing/2014/main" id="{E3C32699-2404-4207-B47C-C295B88216E3}"/>
              </a:ext>
            </a:extLst>
          </p:cNvPr>
          <p:cNvPicPr>
            <a:picLocks noGrp="1" noChangeAspect="1"/>
          </p:cNvPicPr>
          <p:nvPr>
            <p:ph idx="1"/>
          </p:nvPr>
        </p:nvPicPr>
        <p:blipFill>
          <a:blip r:embed="rId2"/>
          <a:stretch>
            <a:fillRect/>
          </a:stretch>
        </p:blipFill>
        <p:spPr>
          <a:xfrm>
            <a:off x="5365397" y="987425"/>
            <a:ext cx="5807781" cy="4873625"/>
          </a:xfrm>
          <a:prstGeom prst="rect">
            <a:avLst/>
          </a:prstGeom>
        </p:spPr>
      </p:pic>
      <p:sp>
        <p:nvSpPr>
          <p:cNvPr id="4" name="Tijdelijke aanduiding voor tekst 3">
            <a:extLst>
              <a:ext uri="{FF2B5EF4-FFF2-40B4-BE49-F238E27FC236}">
                <a16:creationId xmlns:a16="http://schemas.microsoft.com/office/drawing/2014/main" id="{B6F1DD2A-F577-4F03-9FA6-33B2EA20213E}"/>
              </a:ext>
            </a:extLst>
          </p:cNvPr>
          <p:cNvSpPr>
            <a:spLocks noGrp="1"/>
          </p:cNvSpPr>
          <p:nvPr>
            <p:ph type="body" sz="half" idx="2"/>
          </p:nvPr>
        </p:nvSpPr>
        <p:spPr/>
        <p:txBody>
          <a:bodyPr>
            <a:normAutofit/>
          </a:bodyPr>
          <a:lstStyle/>
          <a:p>
            <a:r>
              <a:rPr lang="nl-BE" sz="2400" dirty="0"/>
              <a:t>Principe:</a:t>
            </a:r>
          </a:p>
          <a:p>
            <a:r>
              <a:rPr lang="nl-BE" sz="2400" dirty="0"/>
              <a:t>Basisleerstof (tafels, Franse werkwoorden, woordpakketten,…) die meestal in grotere gehelen gemakkelijk moet kunnen worden opgeroepen, moet geautomatiseerd zijn!</a:t>
            </a:r>
          </a:p>
        </p:txBody>
      </p:sp>
      <p:pic>
        <p:nvPicPr>
          <p:cNvPr id="6" name="Afbeelding 5">
            <a:extLst>
              <a:ext uri="{FF2B5EF4-FFF2-40B4-BE49-F238E27FC236}">
                <a16:creationId xmlns:a16="http://schemas.microsoft.com/office/drawing/2014/main" id="{BAE824EB-BB33-43BD-A9C0-33594957F7CE}"/>
              </a:ext>
            </a:extLst>
          </p:cNvPr>
          <p:cNvPicPr>
            <a:picLocks noChangeAspect="1"/>
          </p:cNvPicPr>
          <p:nvPr/>
        </p:nvPicPr>
        <p:blipFill>
          <a:blip r:embed="rId3"/>
          <a:stretch>
            <a:fillRect/>
          </a:stretch>
        </p:blipFill>
        <p:spPr>
          <a:xfrm>
            <a:off x="0" y="6437340"/>
            <a:ext cx="1127858" cy="420660"/>
          </a:xfrm>
          <a:prstGeom prst="rect">
            <a:avLst/>
          </a:prstGeom>
        </p:spPr>
      </p:pic>
    </p:spTree>
    <p:extLst>
      <p:ext uri="{BB962C8B-B14F-4D97-AF65-F5344CB8AC3E}">
        <p14:creationId xmlns:p14="http://schemas.microsoft.com/office/powerpoint/2010/main" val="14320065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86FBAC-CFD0-4D0F-B5E8-0F1AF89AECA8}"/>
              </a:ext>
            </a:extLst>
          </p:cNvPr>
          <p:cNvSpPr>
            <a:spLocks noGrp="1"/>
          </p:cNvSpPr>
          <p:nvPr>
            <p:ph type="title"/>
          </p:nvPr>
        </p:nvSpPr>
        <p:spPr/>
        <p:txBody>
          <a:bodyPr/>
          <a:lstStyle/>
          <a:p>
            <a:r>
              <a:rPr lang="nl-BE" dirty="0"/>
              <a:t>Laat overschrijven…</a:t>
            </a:r>
          </a:p>
        </p:txBody>
      </p:sp>
      <p:sp>
        <p:nvSpPr>
          <p:cNvPr id="3" name="Tijdelijke aanduiding voor inhoud 2">
            <a:extLst>
              <a:ext uri="{FF2B5EF4-FFF2-40B4-BE49-F238E27FC236}">
                <a16:creationId xmlns:a16="http://schemas.microsoft.com/office/drawing/2014/main" id="{EB9394C3-B51B-4CED-82BA-910CBC49032C}"/>
              </a:ext>
            </a:extLst>
          </p:cNvPr>
          <p:cNvSpPr>
            <a:spLocks noGrp="1"/>
          </p:cNvSpPr>
          <p:nvPr>
            <p:ph idx="1"/>
          </p:nvPr>
        </p:nvSpPr>
        <p:spPr/>
        <p:txBody>
          <a:bodyPr/>
          <a:lstStyle/>
          <a:p>
            <a:pPr marL="0" indent="0">
              <a:buNone/>
            </a:pPr>
            <a:r>
              <a:rPr lang="nl-BE" dirty="0"/>
              <a:t>Principe: overschrijven zorgt voor een betere </a:t>
            </a:r>
            <a:r>
              <a:rPr lang="nl-BE" dirty="0" err="1"/>
              <a:t>focusing</a:t>
            </a:r>
            <a:r>
              <a:rPr lang="nl-BE" dirty="0"/>
              <a:t> en een betere inprenting!</a:t>
            </a:r>
          </a:p>
        </p:txBody>
      </p:sp>
      <p:pic>
        <p:nvPicPr>
          <p:cNvPr id="6" name="Afbeelding 5">
            <a:extLst>
              <a:ext uri="{FF2B5EF4-FFF2-40B4-BE49-F238E27FC236}">
                <a16:creationId xmlns:a16="http://schemas.microsoft.com/office/drawing/2014/main" id="{5F35DC65-6745-48AA-9037-03BD48BAE632}"/>
              </a:ext>
            </a:extLst>
          </p:cNvPr>
          <p:cNvPicPr>
            <a:picLocks noChangeAspect="1"/>
          </p:cNvPicPr>
          <p:nvPr/>
        </p:nvPicPr>
        <p:blipFill>
          <a:blip r:embed="rId2"/>
          <a:stretch>
            <a:fillRect/>
          </a:stretch>
        </p:blipFill>
        <p:spPr>
          <a:xfrm>
            <a:off x="0" y="6492875"/>
            <a:ext cx="1127858" cy="420660"/>
          </a:xfrm>
          <a:prstGeom prst="rect">
            <a:avLst/>
          </a:prstGeom>
        </p:spPr>
      </p:pic>
    </p:spTree>
    <p:extLst>
      <p:ext uri="{BB962C8B-B14F-4D97-AF65-F5344CB8AC3E}">
        <p14:creationId xmlns:p14="http://schemas.microsoft.com/office/powerpoint/2010/main" val="3937250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nvGraphicFramePr>
        <p:xfrm>
          <a:off x="1524001" y="1013749"/>
          <a:ext cx="9144002" cy="6350440"/>
        </p:xfrm>
        <a:graphic>
          <a:graphicData uri="http://schemas.openxmlformats.org/drawingml/2006/table">
            <a:tbl>
              <a:tblPr firstRow="1" firstCol="1" bandRow="1">
                <a:tableStyleId>{5C22544A-7EE6-4342-B048-85BDC9FD1C3A}</a:tableStyleId>
              </a:tblPr>
              <a:tblGrid>
                <a:gridCol w="6860979">
                  <a:extLst>
                    <a:ext uri="{9D8B030D-6E8A-4147-A177-3AD203B41FA5}">
                      <a16:colId xmlns:a16="http://schemas.microsoft.com/office/drawing/2014/main" val="20000"/>
                    </a:ext>
                  </a:extLst>
                </a:gridCol>
                <a:gridCol w="1241766">
                  <a:extLst>
                    <a:ext uri="{9D8B030D-6E8A-4147-A177-3AD203B41FA5}">
                      <a16:colId xmlns:a16="http://schemas.microsoft.com/office/drawing/2014/main" val="20001"/>
                    </a:ext>
                  </a:extLst>
                </a:gridCol>
                <a:gridCol w="1041257">
                  <a:extLst>
                    <a:ext uri="{9D8B030D-6E8A-4147-A177-3AD203B41FA5}">
                      <a16:colId xmlns:a16="http://schemas.microsoft.com/office/drawing/2014/main" val="20002"/>
                    </a:ext>
                  </a:extLst>
                </a:gridCol>
              </a:tblGrid>
              <a:tr h="713510">
                <a:tc>
                  <a:txBody>
                    <a:bodyPr/>
                    <a:lstStyle/>
                    <a:p>
                      <a:pPr>
                        <a:lnSpc>
                          <a:spcPct val="115000"/>
                        </a:lnSpc>
                        <a:spcAft>
                          <a:spcPts val="0"/>
                        </a:spcAft>
                      </a:pPr>
                      <a:r>
                        <a:rPr lang="nl-BE" sz="3200" dirty="0">
                          <a:effectLst/>
                        </a:rPr>
                        <a:t>kenmerk</a:t>
                      </a:r>
                      <a:endParaRPr lang="nl-BE" sz="32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1800" dirty="0">
                          <a:effectLst/>
                        </a:rPr>
                        <a:t>Aantal x genoemd</a:t>
                      </a:r>
                      <a:endParaRPr lang="nl-BE" sz="18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1800" dirty="0">
                          <a:effectLst/>
                        </a:rPr>
                        <a:t>Uit … </a:t>
                      </a:r>
                    </a:p>
                    <a:p>
                      <a:pPr>
                        <a:lnSpc>
                          <a:spcPct val="115000"/>
                        </a:lnSpc>
                        <a:spcAft>
                          <a:spcPts val="0"/>
                        </a:spcAft>
                      </a:pPr>
                      <a:r>
                        <a:rPr lang="nl-BE" sz="1800" dirty="0">
                          <a:effectLst/>
                        </a:rPr>
                        <a:t>≠ scholen </a:t>
                      </a:r>
                      <a:endParaRPr lang="nl-BE" sz="1800" dirty="0">
                        <a:effectLst/>
                        <a:latin typeface="Verdana"/>
                        <a:ea typeface="Calibri"/>
                        <a:cs typeface="Times New Roman"/>
                      </a:endParaRPr>
                    </a:p>
                  </a:txBody>
                  <a:tcPr marL="68580" marR="68580" marT="0" marB="0"/>
                </a:tc>
                <a:extLst>
                  <a:ext uri="{0D108BD9-81ED-4DB2-BD59-A6C34878D82A}">
                    <a16:rowId xmlns:a16="http://schemas.microsoft.com/office/drawing/2014/main" val="10000"/>
                  </a:ext>
                </a:extLst>
              </a:tr>
              <a:tr h="563693">
                <a:tc>
                  <a:txBody>
                    <a:bodyPr/>
                    <a:lstStyle/>
                    <a:p>
                      <a:pPr>
                        <a:lnSpc>
                          <a:spcPct val="115000"/>
                        </a:lnSpc>
                        <a:spcAft>
                          <a:spcPts val="0"/>
                        </a:spcAft>
                      </a:pPr>
                      <a:r>
                        <a:rPr lang="nl-BE" sz="3200" dirty="0">
                          <a:effectLst/>
                        </a:rPr>
                        <a:t>Financiële problemen</a:t>
                      </a:r>
                      <a:endParaRPr lang="nl-BE" sz="32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1800">
                          <a:effectLst/>
                        </a:rPr>
                        <a:t>79</a:t>
                      </a:r>
                      <a:endParaRPr lang="nl-BE" sz="1800">
                        <a:effectLst/>
                        <a:latin typeface="Verdana"/>
                        <a:ea typeface="Calibri"/>
                        <a:cs typeface="Times New Roman"/>
                      </a:endParaRPr>
                    </a:p>
                  </a:txBody>
                  <a:tcPr marL="68580" marR="68580" marT="0" marB="0"/>
                </a:tc>
                <a:tc>
                  <a:txBody>
                    <a:bodyPr/>
                    <a:lstStyle/>
                    <a:p>
                      <a:pPr>
                        <a:lnSpc>
                          <a:spcPct val="115000"/>
                        </a:lnSpc>
                        <a:spcAft>
                          <a:spcPts val="0"/>
                        </a:spcAft>
                      </a:pPr>
                      <a:r>
                        <a:rPr lang="nl-BE" sz="1800" dirty="0">
                          <a:effectLst/>
                        </a:rPr>
                        <a:t>7</a:t>
                      </a:r>
                      <a:endParaRPr lang="nl-BE" sz="1800" dirty="0">
                        <a:effectLst/>
                        <a:latin typeface="Verdana"/>
                        <a:ea typeface="Calibri"/>
                        <a:cs typeface="Times New Roman"/>
                      </a:endParaRPr>
                    </a:p>
                  </a:txBody>
                  <a:tcPr marL="68580" marR="68580" marT="0" marB="0"/>
                </a:tc>
                <a:extLst>
                  <a:ext uri="{0D108BD9-81ED-4DB2-BD59-A6C34878D82A}">
                    <a16:rowId xmlns:a16="http://schemas.microsoft.com/office/drawing/2014/main" val="10001"/>
                  </a:ext>
                </a:extLst>
              </a:tr>
              <a:tr h="563693">
                <a:tc>
                  <a:txBody>
                    <a:bodyPr/>
                    <a:lstStyle/>
                    <a:p>
                      <a:pPr>
                        <a:lnSpc>
                          <a:spcPct val="115000"/>
                        </a:lnSpc>
                        <a:spcAft>
                          <a:spcPts val="0"/>
                        </a:spcAft>
                      </a:pPr>
                      <a:r>
                        <a:rPr lang="nl-BE" sz="3200" dirty="0">
                          <a:effectLst/>
                        </a:rPr>
                        <a:t>Sociaal geïsoleerd</a:t>
                      </a:r>
                      <a:endParaRPr lang="nl-BE" sz="32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1800">
                          <a:effectLst/>
                        </a:rPr>
                        <a:t>33</a:t>
                      </a:r>
                      <a:endParaRPr lang="nl-BE" sz="1800">
                        <a:effectLst/>
                        <a:latin typeface="Verdana"/>
                        <a:ea typeface="Calibri"/>
                        <a:cs typeface="Times New Roman"/>
                      </a:endParaRPr>
                    </a:p>
                  </a:txBody>
                  <a:tcPr marL="68580" marR="68580" marT="0" marB="0"/>
                </a:tc>
                <a:tc>
                  <a:txBody>
                    <a:bodyPr/>
                    <a:lstStyle/>
                    <a:p>
                      <a:pPr>
                        <a:lnSpc>
                          <a:spcPct val="115000"/>
                        </a:lnSpc>
                        <a:spcAft>
                          <a:spcPts val="0"/>
                        </a:spcAft>
                      </a:pPr>
                      <a:r>
                        <a:rPr lang="nl-BE" sz="1800" dirty="0">
                          <a:effectLst/>
                        </a:rPr>
                        <a:t>7</a:t>
                      </a:r>
                      <a:endParaRPr lang="nl-BE" sz="1800" dirty="0">
                        <a:effectLst/>
                        <a:latin typeface="Verdana"/>
                        <a:ea typeface="Calibri"/>
                        <a:cs typeface="Times New Roman"/>
                      </a:endParaRPr>
                    </a:p>
                  </a:txBody>
                  <a:tcPr marL="68580" marR="68580" marT="0" marB="0"/>
                </a:tc>
                <a:extLst>
                  <a:ext uri="{0D108BD9-81ED-4DB2-BD59-A6C34878D82A}">
                    <a16:rowId xmlns:a16="http://schemas.microsoft.com/office/drawing/2014/main" val="10002"/>
                  </a:ext>
                </a:extLst>
              </a:tr>
              <a:tr h="563693">
                <a:tc>
                  <a:txBody>
                    <a:bodyPr/>
                    <a:lstStyle/>
                    <a:p>
                      <a:pPr>
                        <a:lnSpc>
                          <a:spcPct val="115000"/>
                        </a:lnSpc>
                        <a:spcAft>
                          <a:spcPts val="0"/>
                        </a:spcAft>
                      </a:pPr>
                      <a:r>
                        <a:rPr lang="nl-BE" sz="3200" dirty="0">
                          <a:effectLst/>
                        </a:rPr>
                        <a:t>Scholing van de ouders</a:t>
                      </a:r>
                      <a:endParaRPr lang="nl-BE" sz="32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1800" dirty="0">
                          <a:effectLst/>
                        </a:rPr>
                        <a:t>30</a:t>
                      </a:r>
                      <a:endParaRPr lang="nl-BE" sz="18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1800" dirty="0">
                          <a:effectLst/>
                        </a:rPr>
                        <a:t>6</a:t>
                      </a:r>
                      <a:endParaRPr lang="nl-BE" sz="1800" dirty="0">
                        <a:effectLst/>
                        <a:latin typeface="Verdana"/>
                        <a:ea typeface="Calibri"/>
                        <a:cs typeface="Times New Roman"/>
                      </a:endParaRPr>
                    </a:p>
                  </a:txBody>
                  <a:tcPr marL="68580" marR="68580" marT="0" marB="0"/>
                </a:tc>
                <a:extLst>
                  <a:ext uri="{0D108BD9-81ED-4DB2-BD59-A6C34878D82A}">
                    <a16:rowId xmlns:a16="http://schemas.microsoft.com/office/drawing/2014/main" val="10003"/>
                  </a:ext>
                </a:extLst>
              </a:tr>
              <a:tr h="563693">
                <a:tc>
                  <a:txBody>
                    <a:bodyPr/>
                    <a:lstStyle/>
                    <a:p>
                      <a:pPr>
                        <a:lnSpc>
                          <a:spcPct val="115000"/>
                        </a:lnSpc>
                        <a:spcAft>
                          <a:spcPts val="0"/>
                        </a:spcAft>
                      </a:pPr>
                      <a:r>
                        <a:rPr lang="nl-BE" sz="3200" dirty="0">
                          <a:effectLst/>
                        </a:rPr>
                        <a:t>Slechte hygiëne/gezondheid</a:t>
                      </a:r>
                      <a:endParaRPr lang="nl-BE" sz="32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1800">
                          <a:effectLst/>
                        </a:rPr>
                        <a:t>28</a:t>
                      </a:r>
                      <a:endParaRPr lang="nl-BE" sz="1800">
                        <a:effectLst/>
                        <a:latin typeface="Verdana"/>
                        <a:ea typeface="Calibri"/>
                        <a:cs typeface="Times New Roman"/>
                      </a:endParaRPr>
                    </a:p>
                  </a:txBody>
                  <a:tcPr marL="68580" marR="68580" marT="0" marB="0"/>
                </a:tc>
                <a:tc>
                  <a:txBody>
                    <a:bodyPr/>
                    <a:lstStyle/>
                    <a:p>
                      <a:pPr>
                        <a:lnSpc>
                          <a:spcPct val="115000"/>
                        </a:lnSpc>
                        <a:spcAft>
                          <a:spcPts val="0"/>
                        </a:spcAft>
                      </a:pPr>
                      <a:r>
                        <a:rPr lang="nl-BE" sz="1800" dirty="0">
                          <a:effectLst/>
                        </a:rPr>
                        <a:t>6</a:t>
                      </a:r>
                      <a:endParaRPr lang="nl-BE" sz="1800" dirty="0">
                        <a:effectLst/>
                        <a:latin typeface="Verdana"/>
                        <a:ea typeface="Calibri"/>
                        <a:cs typeface="Times New Roman"/>
                      </a:endParaRPr>
                    </a:p>
                  </a:txBody>
                  <a:tcPr marL="68580" marR="68580" marT="0" marB="0"/>
                </a:tc>
                <a:extLst>
                  <a:ext uri="{0D108BD9-81ED-4DB2-BD59-A6C34878D82A}">
                    <a16:rowId xmlns:a16="http://schemas.microsoft.com/office/drawing/2014/main" val="10004"/>
                  </a:ext>
                </a:extLst>
              </a:tr>
              <a:tr h="563693">
                <a:tc>
                  <a:txBody>
                    <a:bodyPr/>
                    <a:lstStyle/>
                    <a:p>
                      <a:pPr>
                        <a:lnSpc>
                          <a:spcPct val="115000"/>
                        </a:lnSpc>
                        <a:spcAft>
                          <a:spcPts val="0"/>
                        </a:spcAft>
                      </a:pPr>
                      <a:r>
                        <a:rPr lang="nl-BE" sz="3200" dirty="0">
                          <a:effectLst/>
                        </a:rPr>
                        <a:t>Onverzorgde kledij</a:t>
                      </a:r>
                      <a:endParaRPr lang="nl-BE" sz="32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1800">
                          <a:effectLst/>
                        </a:rPr>
                        <a:t>27</a:t>
                      </a:r>
                      <a:endParaRPr lang="nl-BE" sz="1800">
                        <a:effectLst/>
                        <a:latin typeface="Verdana"/>
                        <a:ea typeface="Calibri"/>
                        <a:cs typeface="Times New Roman"/>
                      </a:endParaRPr>
                    </a:p>
                  </a:txBody>
                  <a:tcPr marL="68580" marR="68580" marT="0" marB="0"/>
                </a:tc>
                <a:tc>
                  <a:txBody>
                    <a:bodyPr/>
                    <a:lstStyle/>
                    <a:p>
                      <a:pPr>
                        <a:lnSpc>
                          <a:spcPct val="115000"/>
                        </a:lnSpc>
                        <a:spcAft>
                          <a:spcPts val="0"/>
                        </a:spcAft>
                      </a:pPr>
                      <a:r>
                        <a:rPr lang="nl-BE" sz="1800" dirty="0">
                          <a:effectLst/>
                        </a:rPr>
                        <a:t>4</a:t>
                      </a:r>
                      <a:endParaRPr lang="nl-BE" sz="1800" dirty="0">
                        <a:effectLst/>
                        <a:latin typeface="Verdana"/>
                        <a:ea typeface="Calibri"/>
                        <a:cs typeface="Times New Roman"/>
                      </a:endParaRPr>
                    </a:p>
                  </a:txBody>
                  <a:tcPr marL="68580" marR="68580" marT="0" marB="0"/>
                </a:tc>
                <a:extLst>
                  <a:ext uri="{0D108BD9-81ED-4DB2-BD59-A6C34878D82A}">
                    <a16:rowId xmlns:a16="http://schemas.microsoft.com/office/drawing/2014/main" val="10005"/>
                  </a:ext>
                </a:extLst>
              </a:tr>
              <a:tr h="563693">
                <a:tc>
                  <a:txBody>
                    <a:bodyPr/>
                    <a:lstStyle/>
                    <a:p>
                      <a:pPr>
                        <a:lnSpc>
                          <a:spcPct val="115000"/>
                        </a:lnSpc>
                        <a:spcAft>
                          <a:spcPts val="0"/>
                        </a:spcAft>
                      </a:pPr>
                      <a:r>
                        <a:rPr lang="nl-BE" sz="3200" dirty="0">
                          <a:effectLst/>
                        </a:rPr>
                        <a:t>Ongezonde/onvoldoende voeding</a:t>
                      </a:r>
                      <a:endParaRPr lang="nl-BE" sz="32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1800">
                          <a:effectLst/>
                        </a:rPr>
                        <a:t>26</a:t>
                      </a:r>
                      <a:endParaRPr lang="nl-BE" sz="1800">
                        <a:effectLst/>
                        <a:latin typeface="Verdana"/>
                        <a:ea typeface="Calibri"/>
                        <a:cs typeface="Times New Roman"/>
                      </a:endParaRPr>
                    </a:p>
                  </a:txBody>
                  <a:tcPr marL="68580" marR="68580" marT="0" marB="0"/>
                </a:tc>
                <a:tc>
                  <a:txBody>
                    <a:bodyPr/>
                    <a:lstStyle/>
                    <a:p>
                      <a:pPr>
                        <a:lnSpc>
                          <a:spcPct val="115000"/>
                        </a:lnSpc>
                        <a:spcAft>
                          <a:spcPts val="0"/>
                        </a:spcAft>
                      </a:pPr>
                      <a:r>
                        <a:rPr lang="nl-BE" sz="1800" dirty="0">
                          <a:effectLst/>
                        </a:rPr>
                        <a:t>3</a:t>
                      </a:r>
                      <a:endParaRPr lang="nl-BE" sz="1800" dirty="0">
                        <a:effectLst/>
                        <a:latin typeface="Verdana"/>
                        <a:ea typeface="Calibri"/>
                        <a:cs typeface="Times New Roman"/>
                      </a:endParaRPr>
                    </a:p>
                  </a:txBody>
                  <a:tcPr marL="68580" marR="68580" marT="0" marB="0"/>
                </a:tc>
                <a:extLst>
                  <a:ext uri="{0D108BD9-81ED-4DB2-BD59-A6C34878D82A}">
                    <a16:rowId xmlns:a16="http://schemas.microsoft.com/office/drawing/2014/main" val="10006"/>
                  </a:ext>
                </a:extLst>
              </a:tr>
              <a:tr h="563693">
                <a:tc>
                  <a:txBody>
                    <a:bodyPr/>
                    <a:lstStyle/>
                    <a:p>
                      <a:pPr>
                        <a:lnSpc>
                          <a:spcPct val="115000"/>
                        </a:lnSpc>
                        <a:spcAft>
                          <a:spcPts val="0"/>
                        </a:spcAft>
                      </a:pPr>
                      <a:r>
                        <a:rPr lang="nl-BE" sz="3200" dirty="0">
                          <a:effectLst/>
                        </a:rPr>
                        <a:t>Slechte woning</a:t>
                      </a:r>
                      <a:endParaRPr lang="nl-BE" sz="32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1800">
                          <a:effectLst/>
                        </a:rPr>
                        <a:t>24</a:t>
                      </a:r>
                      <a:endParaRPr lang="nl-BE" sz="1800">
                        <a:effectLst/>
                        <a:latin typeface="Verdana"/>
                        <a:ea typeface="Calibri"/>
                        <a:cs typeface="Times New Roman"/>
                      </a:endParaRPr>
                    </a:p>
                  </a:txBody>
                  <a:tcPr marL="68580" marR="68580" marT="0" marB="0"/>
                </a:tc>
                <a:tc>
                  <a:txBody>
                    <a:bodyPr/>
                    <a:lstStyle/>
                    <a:p>
                      <a:pPr>
                        <a:lnSpc>
                          <a:spcPct val="115000"/>
                        </a:lnSpc>
                        <a:spcAft>
                          <a:spcPts val="0"/>
                        </a:spcAft>
                      </a:pPr>
                      <a:r>
                        <a:rPr lang="nl-BE" sz="1800" dirty="0">
                          <a:effectLst/>
                        </a:rPr>
                        <a:t>5</a:t>
                      </a:r>
                      <a:endParaRPr lang="nl-BE" sz="1800" dirty="0">
                        <a:effectLst/>
                        <a:latin typeface="Verdana"/>
                        <a:ea typeface="Calibri"/>
                        <a:cs typeface="Times New Roman"/>
                      </a:endParaRPr>
                    </a:p>
                  </a:txBody>
                  <a:tcPr marL="68580" marR="68580" marT="0" marB="0"/>
                </a:tc>
                <a:extLst>
                  <a:ext uri="{0D108BD9-81ED-4DB2-BD59-A6C34878D82A}">
                    <a16:rowId xmlns:a16="http://schemas.microsoft.com/office/drawing/2014/main" val="10007"/>
                  </a:ext>
                </a:extLst>
              </a:tr>
              <a:tr h="563693">
                <a:tc>
                  <a:txBody>
                    <a:bodyPr/>
                    <a:lstStyle/>
                    <a:p>
                      <a:pPr>
                        <a:lnSpc>
                          <a:spcPct val="115000"/>
                        </a:lnSpc>
                        <a:spcAft>
                          <a:spcPts val="0"/>
                        </a:spcAft>
                      </a:pPr>
                      <a:r>
                        <a:rPr lang="nl-BE" sz="3200" dirty="0">
                          <a:effectLst/>
                        </a:rPr>
                        <a:t>taalachterstand</a:t>
                      </a:r>
                      <a:endParaRPr lang="nl-BE" sz="32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1800">
                          <a:effectLst/>
                        </a:rPr>
                        <a:t>22</a:t>
                      </a:r>
                      <a:endParaRPr lang="nl-BE" sz="1800">
                        <a:effectLst/>
                        <a:latin typeface="Verdana"/>
                        <a:ea typeface="Calibri"/>
                        <a:cs typeface="Times New Roman"/>
                      </a:endParaRPr>
                    </a:p>
                  </a:txBody>
                  <a:tcPr marL="68580" marR="68580" marT="0" marB="0"/>
                </a:tc>
                <a:tc>
                  <a:txBody>
                    <a:bodyPr/>
                    <a:lstStyle/>
                    <a:p>
                      <a:pPr>
                        <a:lnSpc>
                          <a:spcPct val="115000"/>
                        </a:lnSpc>
                        <a:spcAft>
                          <a:spcPts val="0"/>
                        </a:spcAft>
                      </a:pPr>
                      <a:r>
                        <a:rPr lang="nl-BE" sz="1800" dirty="0">
                          <a:effectLst/>
                        </a:rPr>
                        <a:t>6</a:t>
                      </a:r>
                      <a:endParaRPr lang="nl-BE" sz="1800" dirty="0">
                        <a:effectLst/>
                        <a:latin typeface="Verdana"/>
                        <a:ea typeface="Calibri"/>
                        <a:cs typeface="Times New Roman"/>
                      </a:endParaRPr>
                    </a:p>
                  </a:txBody>
                  <a:tcPr marL="68580" marR="68580" marT="0" marB="0"/>
                </a:tc>
                <a:extLst>
                  <a:ext uri="{0D108BD9-81ED-4DB2-BD59-A6C34878D82A}">
                    <a16:rowId xmlns:a16="http://schemas.microsoft.com/office/drawing/2014/main" val="10008"/>
                  </a:ext>
                </a:extLst>
              </a:tr>
              <a:tr h="563693">
                <a:tc>
                  <a:txBody>
                    <a:bodyPr/>
                    <a:lstStyle/>
                    <a:p>
                      <a:pPr>
                        <a:lnSpc>
                          <a:spcPct val="115000"/>
                        </a:lnSpc>
                        <a:spcAft>
                          <a:spcPts val="0"/>
                        </a:spcAft>
                      </a:pPr>
                      <a:r>
                        <a:rPr lang="nl-BE" sz="3200" dirty="0">
                          <a:effectLst/>
                        </a:rPr>
                        <a:t>Te weinig kansen om te ontwikkelen</a:t>
                      </a:r>
                      <a:endParaRPr lang="nl-BE" sz="32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1800">
                          <a:effectLst/>
                        </a:rPr>
                        <a:t>20</a:t>
                      </a:r>
                      <a:endParaRPr lang="nl-BE" sz="1800">
                        <a:effectLst/>
                        <a:latin typeface="Verdana"/>
                        <a:ea typeface="Calibri"/>
                        <a:cs typeface="Times New Roman"/>
                      </a:endParaRPr>
                    </a:p>
                  </a:txBody>
                  <a:tcPr marL="68580" marR="68580" marT="0" marB="0"/>
                </a:tc>
                <a:tc>
                  <a:txBody>
                    <a:bodyPr/>
                    <a:lstStyle/>
                    <a:p>
                      <a:pPr>
                        <a:lnSpc>
                          <a:spcPct val="115000"/>
                        </a:lnSpc>
                        <a:spcAft>
                          <a:spcPts val="0"/>
                        </a:spcAft>
                      </a:pPr>
                      <a:r>
                        <a:rPr lang="nl-BE" sz="1800" dirty="0">
                          <a:effectLst/>
                        </a:rPr>
                        <a:t>5</a:t>
                      </a:r>
                      <a:endParaRPr lang="nl-BE" sz="1800" dirty="0">
                        <a:effectLst/>
                        <a:latin typeface="Verdana"/>
                        <a:ea typeface="Calibri"/>
                        <a:cs typeface="Times New Roman"/>
                      </a:endParaRPr>
                    </a:p>
                  </a:txBody>
                  <a:tcPr marL="68580" marR="68580" marT="0" marB="0"/>
                </a:tc>
                <a:extLst>
                  <a:ext uri="{0D108BD9-81ED-4DB2-BD59-A6C34878D82A}">
                    <a16:rowId xmlns:a16="http://schemas.microsoft.com/office/drawing/2014/main" val="10009"/>
                  </a:ext>
                </a:extLst>
              </a:tr>
              <a:tr h="563693">
                <a:tc>
                  <a:txBody>
                    <a:bodyPr/>
                    <a:lstStyle/>
                    <a:p>
                      <a:pPr>
                        <a:lnSpc>
                          <a:spcPct val="115000"/>
                        </a:lnSpc>
                        <a:spcAft>
                          <a:spcPts val="0"/>
                        </a:spcAft>
                      </a:pPr>
                      <a:r>
                        <a:rPr lang="nl-BE" sz="3200" dirty="0">
                          <a:effectLst/>
                        </a:rPr>
                        <a:t>Geen begeleiding thuis</a:t>
                      </a:r>
                      <a:endParaRPr lang="nl-BE" sz="32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1800">
                          <a:effectLst/>
                        </a:rPr>
                        <a:t>17</a:t>
                      </a:r>
                      <a:endParaRPr lang="nl-BE" sz="1800">
                        <a:effectLst/>
                        <a:latin typeface="Verdana"/>
                        <a:ea typeface="Calibri"/>
                        <a:cs typeface="Times New Roman"/>
                      </a:endParaRPr>
                    </a:p>
                  </a:txBody>
                  <a:tcPr marL="68580" marR="68580" marT="0" marB="0"/>
                </a:tc>
                <a:tc>
                  <a:txBody>
                    <a:bodyPr/>
                    <a:lstStyle/>
                    <a:p>
                      <a:pPr>
                        <a:lnSpc>
                          <a:spcPct val="115000"/>
                        </a:lnSpc>
                        <a:spcAft>
                          <a:spcPts val="0"/>
                        </a:spcAft>
                      </a:pPr>
                      <a:r>
                        <a:rPr lang="nl-BE" sz="1800" dirty="0">
                          <a:effectLst/>
                        </a:rPr>
                        <a:t>2</a:t>
                      </a:r>
                      <a:endParaRPr lang="nl-BE" sz="1800" dirty="0">
                        <a:effectLst/>
                        <a:latin typeface="Verdana"/>
                        <a:ea typeface="Calibri"/>
                        <a:cs typeface="Times New Roman"/>
                      </a:endParaRPr>
                    </a:p>
                  </a:txBody>
                  <a:tcPr marL="68580" marR="68580" marT="0" marB="0"/>
                </a:tc>
                <a:extLst>
                  <a:ext uri="{0D108BD9-81ED-4DB2-BD59-A6C34878D82A}">
                    <a16:rowId xmlns:a16="http://schemas.microsoft.com/office/drawing/2014/main" val="10010"/>
                  </a:ext>
                </a:extLst>
              </a:tr>
            </a:tbl>
          </a:graphicData>
        </a:graphic>
      </p:graphicFrame>
      <p:sp>
        <p:nvSpPr>
          <p:cNvPr id="3" name="Rectangle 1"/>
          <p:cNvSpPr>
            <a:spLocks noChangeArrowheads="1"/>
          </p:cNvSpPr>
          <p:nvPr/>
        </p:nvSpPr>
        <p:spPr bwMode="auto">
          <a:xfrm>
            <a:off x="1524000" y="59639"/>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nl-BE" sz="2800" dirty="0">
                <a:latin typeface="Verdana" pitchFamily="34" charset="0"/>
                <a:ea typeface="Calibri" pitchFamily="34" charset="0"/>
                <a:cs typeface="Times New Roman" pitchFamily="18" charset="0"/>
              </a:rPr>
              <a:t>Wat zijn volgens jou </a:t>
            </a:r>
            <a:r>
              <a:rPr lang="nl-BE" sz="2800" b="1" dirty="0">
                <a:latin typeface="Verdana" pitchFamily="34" charset="0"/>
                <a:ea typeface="Calibri" pitchFamily="34" charset="0"/>
                <a:cs typeface="Times New Roman" pitchFamily="18" charset="0"/>
              </a:rPr>
              <a:t>algemene kenmerken</a:t>
            </a:r>
            <a:r>
              <a:rPr lang="nl-BE" sz="2800" dirty="0">
                <a:latin typeface="Verdana" pitchFamily="34" charset="0"/>
                <a:ea typeface="Calibri" pitchFamily="34" charset="0"/>
                <a:cs typeface="Times New Roman" pitchFamily="18" charset="0"/>
              </a:rPr>
              <a:t> van </a:t>
            </a:r>
            <a:r>
              <a:rPr lang="nl-BE" sz="2800" dirty="0" err="1">
                <a:latin typeface="Verdana" pitchFamily="34" charset="0"/>
                <a:ea typeface="Calibri" pitchFamily="34" charset="0"/>
                <a:cs typeface="Times New Roman" pitchFamily="18" charset="0"/>
              </a:rPr>
              <a:t>kansarmoede</a:t>
            </a:r>
            <a:r>
              <a:rPr lang="nl-BE" sz="2800" dirty="0">
                <a:latin typeface="Verdana" pitchFamily="34" charset="0"/>
                <a:ea typeface="Calibri" pitchFamily="34" charset="0"/>
                <a:cs typeface="Times New Roman" pitchFamily="18" charset="0"/>
              </a:rPr>
              <a:t>?</a:t>
            </a:r>
            <a:endParaRPr lang="nl-BE" sz="2800" dirty="0">
              <a:latin typeface="Arial" pitchFamily="34" charset="0"/>
              <a:cs typeface="Arial" pitchFamily="34" charset="0"/>
            </a:endParaRPr>
          </a:p>
        </p:txBody>
      </p:sp>
      <p:pic>
        <p:nvPicPr>
          <p:cNvPr id="4" name="Afbeelding 3"/>
          <p:cNvPicPr>
            <a:picLocks noChangeAspect="1"/>
          </p:cNvPicPr>
          <p:nvPr/>
        </p:nvPicPr>
        <p:blipFill>
          <a:blip r:embed="rId2"/>
          <a:stretch>
            <a:fillRect/>
          </a:stretch>
        </p:blipFill>
        <p:spPr>
          <a:xfrm>
            <a:off x="0" y="6425170"/>
            <a:ext cx="1127858" cy="420660"/>
          </a:xfrm>
          <a:prstGeom prst="rect">
            <a:avLst/>
          </a:prstGeom>
        </p:spPr>
      </p:pic>
    </p:spTree>
    <p:extLst>
      <p:ext uri="{BB962C8B-B14F-4D97-AF65-F5344CB8AC3E}">
        <p14:creationId xmlns:p14="http://schemas.microsoft.com/office/powerpoint/2010/main" val="304803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802257"/>
            <a:ext cx="10515600" cy="888431"/>
          </a:xfrm>
        </p:spPr>
        <p:txBody>
          <a:bodyPr>
            <a:normAutofit fontScale="90000"/>
          </a:bodyPr>
          <a:lstStyle/>
          <a:p>
            <a:pPr algn="ctr"/>
            <a:r>
              <a:rPr lang="nl-BE" dirty="0"/>
              <a:t>Nederigheid als basishouding omwille van het onbekende</a:t>
            </a:r>
            <a:br>
              <a:rPr lang="nl-BE" dirty="0"/>
            </a:br>
            <a:endParaRPr lang="nl-BE" dirty="0"/>
          </a:p>
        </p:txBody>
      </p:sp>
      <p:pic>
        <p:nvPicPr>
          <p:cNvPr id="6" name="Tijdelijke aanduiding voor inhoud 4"/>
          <p:cNvPicPr>
            <a:picLocks noChangeAspect="1"/>
          </p:cNvPicPr>
          <p:nvPr/>
        </p:nvPicPr>
        <p:blipFill>
          <a:blip r:embed="rId2"/>
          <a:stretch>
            <a:fillRect/>
          </a:stretch>
        </p:blipFill>
        <p:spPr>
          <a:xfrm>
            <a:off x="0" y="6496805"/>
            <a:ext cx="1127858" cy="420660"/>
          </a:xfrm>
          <a:prstGeom prst="rect">
            <a:avLst/>
          </a:prstGeom>
        </p:spPr>
      </p:pic>
      <p:sp>
        <p:nvSpPr>
          <p:cNvPr id="3" name="Tijdelijke aanduiding voor inhoud 2"/>
          <p:cNvSpPr>
            <a:spLocks noGrp="1"/>
          </p:cNvSpPr>
          <p:nvPr>
            <p:ph idx="1"/>
          </p:nvPr>
        </p:nvSpPr>
        <p:spPr/>
        <p:txBody>
          <a:bodyPr/>
          <a:lstStyle/>
          <a:p>
            <a:endParaRPr lang="nl-BE"/>
          </a:p>
        </p:txBody>
      </p:sp>
    </p:spTree>
    <p:extLst>
      <p:ext uri="{BB962C8B-B14F-4D97-AF65-F5344CB8AC3E}">
        <p14:creationId xmlns:p14="http://schemas.microsoft.com/office/powerpoint/2010/main" val="2538546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a:t>Een pakje tijd!</a:t>
            </a:r>
            <a:br>
              <a:rPr lang="nl-BE" dirty="0"/>
            </a:br>
            <a:endParaRPr lang="nl-BE" dirty="0"/>
          </a:p>
        </p:txBody>
      </p:sp>
      <p:pic>
        <p:nvPicPr>
          <p:cNvPr id="6" name="Tijdelijke aanduiding voor inhoud 4"/>
          <p:cNvPicPr>
            <a:picLocks noChangeAspect="1"/>
          </p:cNvPicPr>
          <p:nvPr/>
        </p:nvPicPr>
        <p:blipFill>
          <a:blip r:embed="rId2"/>
          <a:stretch>
            <a:fillRect/>
          </a:stretch>
        </p:blipFill>
        <p:spPr>
          <a:xfrm>
            <a:off x="0" y="6496805"/>
            <a:ext cx="1127858" cy="420660"/>
          </a:xfrm>
          <a:prstGeom prst="rect">
            <a:avLst/>
          </a:prstGeom>
        </p:spPr>
      </p:pic>
      <p:sp>
        <p:nvSpPr>
          <p:cNvPr id="3" name="Tijdelijke aanduiding voor inhoud 2"/>
          <p:cNvSpPr>
            <a:spLocks noGrp="1"/>
          </p:cNvSpPr>
          <p:nvPr>
            <p:ph idx="1"/>
          </p:nvPr>
        </p:nvSpPr>
        <p:spPr/>
        <p:txBody>
          <a:bodyPr/>
          <a:lstStyle/>
          <a:p>
            <a:endParaRPr lang="nl-BE"/>
          </a:p>
        </p:txBody>
      </p:sp>
    </p:spTree>
    <p:extLst>
      <p:ext uri="{BB962C8B-B14F-4D97-AF65-F5344CB8AC3E}">
        <p14:creationId xmlns:p14="http://schemas.microsoft.com/office/powerpoint/2010/main" val="3194305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549939"/>
          </a:xfrm>
        </p:spPr>
        <p:txBody>
          <a:bodyPr>
            <a:normAutofit fontScale="90000"/>
          </a:bodyPr>
          <a:lstStyle/>
          <a:p>
            <a:pPr algn="ctr"/>
            <a:r>
              <a:rPr lang="nl-BE" dirty="0"/>
              <a:t>Ga in interactie vanuit </a:t>
            </a:r>
            <a:r>
              <a:rPr lang="nl-BE" dirty="0" err="1"/>
              <a:t>evenwaardigheid</a:t>
            </a:r>
            <a:r>
              <a:rPr lang="nl-BE" dirty="0"/>
              <a:t> </a:t>
            </a:r>
            <a:br>
              <a:rPr lang="nl-BE" dirty="0"/>
            </a:br>
            <a:r>
              <a:rPr lang="nl-BE" dirty="0"/>
              <a:t>(macht &gt;&lt; gezag)</a:t>
            </a:r>
            <a:br>
              <a:rPr lang="nl-BE" dirty="0"/>
            </a:br>
            <a:endParaRPr lang="nl-BE" dirty="0"/>
          </a:p>
        </p:txBody>
      </p:sp>
      <p:pic>
        <p:nvPicPr>
          <p:cNvPr id="6" name="Tijdelijke aanduiding voor inhoud 4"/>
          <p:cNvPicPr>
            <a:picLocks noChangeAspect="1"/>
          </p:cNvPicPr>
          <p:nvPr/>
        </p:nvPicPr>
        <p:blipFill>
          <a:blip r:embed="rId2"/>
          <a:stretch>
            <a:fillRect/>
          </a:stretch>
        </p:blipFill>
        <p:spPr>
          <a:xfrm>
            <a:off x="0" y="6496805"/>
            <a:ext cx="1127858" cy="420660"/>
          </a:xfrm>
          <a:prstGeom prst="rect">
            <a:avLst/>
          </a:prstGeom>
        </p:spPr>
      </p:pic>
      <p:sp>
        <p:nvSpPr>
          <p:cNvPr id="3" name="Tijdelijke aanduiding voor inhoud 2"/>
          <p:cNvSpPr>
            <a:spLocks noGrp="1"/>
          </p:cNvSpPr>
          <p:nvPr>
            <p:ph idx="1"/>
          </p:nvPr>
        </p:nvSpPr>
        <p:spPr/>
        <p:txBody>
          <a:bodyPr/>
          <a:lstStyle/>
          <a:p>
            <a:endParaRPr lang="nl-BE"/>
          </a:p>
        </p:txBody>
      </p:sp>
    </p:spTree>
    <p:extLst>
      <p:ext uri="{BB962C8B-B14F-4D97-AF65-F5344CB8AC3E}">
        <p14:creationId xmlns:p14="http://schemas.microsoft.com/office/powerpoint/2010/main" val="899713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5539" y="0"/>
            <a:ext cx="48593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Afbeelding 1"/>
          <p:cNvPicPr>
            <a:picLocks noChangeAspect="1"/>
          </p:cNvPicPr>
          <p:nvPr/>
        </p:nvPicPr>
        <p:blipFill>
          <a:blip r:embed="rId3"/>
          <a:stretch>
            <a:fillRect/>
          </a:stretch>
        </p:blipFill>
        <p:spPr>
          <a:xfrm>
            <a:off x="0" y="6437340"/>
            <a:ext cx="1127858" cy="420660"/>
          </a:xfrm>
          <a:prstGeom prst="rect">
            <a:avLst/>
          </a:prstGeom>
        </p:spPr>
      </p:pic>
    </p:spTree>
    <p:extLst>
      <p:ext uri="{BB962C8B-B14F-4D97-AF65-F5344CB8AC3E}">
        <p14:creationId xmlns:p14="http://schemas.microsoft.com/office/powerpoint/2010/main" val="3535909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nvGraphicFramePr>
        <p:xfrm>
          <a:off x="1524001" y="1181899"/>
          <a:ext cx="9144001" cy="5676101"/>
        </p:xfrm>
        <a:graphic>
          <a:graphicData uri="http://schemas.openxmlformats.org/drawingml/2006/table">
            <a:tbl>
              <a:tblPr firstRow="1" firstCol="1" bandRow="1">
                <a:tableStyleId>{5C22544A-7EE6-4342-B048-85BDC9FD1C3A}</a:tableStyleId>
              </a:tblPr>
              <a:tblGrid>
                <a:gridCol w="6860978">
                  <a:extLst>
                    <a:ext uri="{9D8B030D-6E8A-4147-A177-3AD203B41FA5}">
                      <a16:colId xmlns:a16="http://schemas.microsoft.com/office/drawing/2014/main" val="20000"/>
                    </a:ext>
                  </a:extLst>
                </a:gridCol>
                <a:gridCol w="1241766">
                  <a:extLst>
                    <a:ext uri="{9D8B030D-6E8A-4147-A177-3AD203B41FA5}">
                      <a16:colId xmlns:a16="http://schemas.microsoft.com/office/drawing/2014/main" val="20001"/>
                    </a:ext>
                  </a:extLst>
                </a:gridCol>
                <a:gridCol w="1041257">
                  <a:extLst>
                    <a:ext uri="{9D8B030D-6E8A-4147-A177-3AD203B41FA5}">
                      <a16:colId xmlns:a16="http://schemas.microsoft.com/office/drawing/2014/main" val="20002"/>
                    </a:ext>
                  </a:extLst>
                </a:gridCol>
              </a:tblGrid>
              <a:tr h="743391">
                <a:tc>
                  <a:txBody>
                    <a:bodyPr/>
                    <a:lstStyle/>
                    <a:p>
                      <a:pPr>
                        <a:lnSpc>
                          <a:spcPct val="115000"/>
                        </a:lnSpc>
                        <a:spcAft>
                          <a:spcPts val="0"/>
                        </a:spcAft>
                      </a:pPr>
                      <a:r>
                        <a:rPr lang="nl-BE" sz="3200" dirty="0">
                          <a:effectLst/>
                        </a:rPr>
                        <a:t>kenmerk</a:t>
                      </a:r>
                      <a:endParaRPr lang="nl-BE" sz="32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1800" dirty="0">
                          <a:effectLst/>
                        </a:rPr>
                        <a:t>Aantal x genoemd</a:t>
                      </a:r>
                      <a:endParaRPr lang="nl-BE" sz="18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1800" dirty="0">
                          <a:effectLst/>
                        </a:rPr>
                        <a:t>Uit … </a:t>
                      </a:r>
                    </a:p>
                    <a:p>
                      <a:pPr>
                        <a:lnSpc>
                          <a:spcPct val="115000"/>
                        </a:lnSpc>
                        <a:spcAft>
                          <a:spcPts val="0"/>
                        </a:spcAft>
                      </a:pPr>
                      <a:r>
                        <a:rPr lang="nl-BE" sz="1800" dirty="0">
                          <a:effectLst/>
                        </a:rPr>
                        <a:t>≠ scholen </a:t>
                      </a:r>
                      <a:endParaRPr lang="nl-BE" sz="1800" dirty="0">
                        <a:effectLst/>
                        <a:latin typeface="Verdana"/>
                        <a:ea typeface="Calibri"/>
                        <a:cs typeface="Times New Roman"/>
                      </a:endParaRPr>
                    </a:p>
                  </a:txBody>
                  <a:tcPr marL="68580" marR="68580" marT="0" marB="0"/>
                </a:tc>
                <a:extLst>
                  <a:ext uri="{0D108BD9-81ED-4DB2-BD59-A6C34878D82A}">
                    <a16:rowId xmlns:a16="http://schemas.microsoft.com/office/drawing/2014/main" val="10000"/>
                  </a:ext>
                </a:extLst>
              </a:tr>
              <a:tr h="493271">
                <a:tc>
                  <a:txBody>
                    <a:bodyPr/>
                    <a:lstStyle/>
                    <a:p>
                      <a:pPr>
                        <a:lnSpc>
                          <a:spcPct val="115000"/>
                        </a:lnSpc>
                        <a:spcAft>
                          <a:spcPts val="0"/>
                        </a:spcAft>
                      </a:pPr>
                      <a:r>
                        <a:rPr lang="nl-BE" sz="2800" dirty="0">
                          <a:effectLst/>
                        </a:rPr>
                        <a:t>Onverzorgde kledij</a:t>
                      </a:r>
                      <a:endParaRPr lang="nl-BE" sz="28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51</a:t>
                      </a:r>
                      <a:endParaRPr lang="nl-BE" sz="280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6</a:t>
                      </a:r>
                      <a:endParaRPr lang="nl-BE" sz="2800">
                        <a:effectLst/>
                        <a:latin typeface="Verdana"/>
                        <a:ea typeface="Calibri"/>
                        <a:cs typeface="Times New Roman"/>
                      </a:endParaRPr>
                    </a:p>
                  </a:txBody>
                  <a:tcPr marL="68580" marR="68580" marT="0" marB="0"/>
                </a:tc>
                <a:extLst>
                  <a:ext uri="{0D108BD9-81ED-4DB2-BD59-A6C34878D82A}">
                    <a16:rowId xmlns:a16="http://schemas.microsoft.com/office/drawing/2014/main" val="10001"/>
                  </a:ext>
                </a:extLst>
              </a:tr>
              <a:tr h="493271">
                <a:tc>
                  <a:txBody>
                    <a:bodyPr/>
                    <a:lstStyle/>
                    <a:p>
                      <a:pPr>
                        <a:lnSpc>
                          <a:spcPct val="115000"/>
                        </a:lnSpc>
                        <a:spcAft>
                          <a:spcPts val="0"/>
                        </a:spcAft>
                      </a:pPr>
                      <a:r>
                        <a:rPr lang="nl-BE" sz="2800" dirty="0">
                          <a:effectLst/>
                        </a:rPr>
                        <a:t>Sociale isolatie</a:t>
                      </a:r>
                      <a:endParaRPr lang="nl-BE" sz="28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34</a:t>
                      </a:r>
                      <a:endParaRPr lang="nl-BE" sz="280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7</a:t>
                      </a:r>
                      <a:endParaRPr lang="nl-BE" sz="2800">
                        <a:effectLst/>
                        <a:latin typeface="Verdana"/>
                        <a:ea typeface="Calibri"/>
                        <a:cs typeface="Times New Roman"/>
                      </a:endParaRPr>
                    </a:p>
                  </a:txBody>
                  <a:tcPr marL="68580" marR="68580" marT="0" marB="0"/>
                </a:tc>
                <a:extLst>
                  <a:ext uri="{0D108BD9-81ED-4DB2-BD59-A6C34878D82A}">
                    <a16:rowId xmlns:a16="http://schemas.microsoft.com/office/drawing/2014/main" val="10002"/>
                  </a:ext>
                </a:extLst>
              </a:tr>
              <a:tr h="493271">
                <a:tc>
                  <a:txBody>
                    <a:bodyPr/>
                    <a:lstStyle/>
                    <a:p>
                      <a:pPr>
                        <a:lnSpc>
                          <a:spcPct val="115000"/>
                        </a:lnSpc>
                        <a:spcAft>
                          <a:spcPts val="0"/>
                        </a:spcAft>
                      </a:pPr>
                      <a:r>
                        <a:rPr lang="nl-BE" sz="2800" dirty="0">
                          <a:effectLst/>
                        </a:rPr>
                        <a:t>taalachterstand</a:t>
                      </a:r>
                      <a:endParaRPr lang="nl-BE" sz="28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31</a:t>
                      </a:r>
                      <a:endParaRPr lang="nl-BE" sz="280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7</a:t>
                      </a:r>
                      <a:endParaRPr lang="nl-BE" sz="2800">
                        <a:effectLst/>
                        <a:latin typeface="Verdana"/>
                        <a:ea typeface="Calibri"/>
                        <a:cs typeface="Times New Roman"/>
                      </a:endParaRPr>
                    </a:p>
                  </a:txBody>
                  <a:tcPr marL="68580" marR="68580" marT="0" marB="0"/>
                </a:tc>
                <a:extLst>
                  <a:ext uri="{0D108BD9-81ED-4DB2-BD59-A6C34878D82A}">
                    <a16:rowId xmlns:a16="http://schemas.microsoft.com/office/drawing/2014/main" val="10003"/>
                  </a:ext>
                </a:extLst>
              </a:tr>
              <a:tr h="493271">
                <a:tc>
                  <a:txBody>
                    <a:bodyPr/>
                    <a:lstStyle/>
                    <a:p>
                      <a:pPr>
                        <a:lnSpc>
                          <a:spcPct val="115000"/>
                        </a:lnSpc>
                        <a:spcAft>
                          <a:spcPts val="0"/>
                        </a:spcAft>
                      </a:pPr>
                      <a:r>
                        <a:rPr lang="nl-BE" sz="2800" dirty="0">
                          <a:effectLst/>
                        </a:rPr>
                        <a:t>Slechte hygiëne/gezondheid</a:t>
                      </a:r>
                      <a:endParaRPr lang="nl-BE" sz="28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31</a:t>
                      </a:r>
                      <a:endParaRPr lang="nl-BE" sz="280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4</a:t>
                      </a:r>
                      <a:endParaRPr lang="nl-BE" sz="2800">
                        <a:effectLst/>
                        <a:latin typeface="Verdana"/>
                        <a:ea typeface="Calibri"/>
                        <a:cs typeface="Times New Roman"/>
                      </a:endParaRPr>
                    </a:p>
                  </a:txBody>
                  <a:tcPr marL="68580" marR="68580" marT="0" marB="0"/>
                </a:tc>
                <a:extLst>
                  <a:ext uri="{0D108BD9-81ED-4DB2-BD59-A6C34878D82A}">
                    <a16:rowId xmlns:a16="http://schemas.microsoft.com/office/drawing/2014/main" val="10004"/>
                  </a:ext>
                </a:extLst>
              </a:tr>
              <a:tr h="493271">
                <a:tc>
                  <a:txBody>
                    <a:bodyPr/>
                    <a:lstStyle/>
                    <a:p>
                      <a:pPr>
                        <a:lnSpc>
                          <a:spcPct val="115000"/>
                        </a:lnSpc>
                        <a:spcAft>
                          <a:spcPts val="0"/>
                        </a:spcAft>
                      </a:pPr>
                      <a:r>
                        <a:rPr lang="nl-BE" sz="2800" dirty="0">
                          <a:effectLst/>
                        </a:rPr>
                        <a:t>Ongezonde/onvoldoende voeding</a:t>
                      </a:r>
                      <a:endParaRPr lang="nl-BE" sz="28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29</a:t>
                      </a:r>
                      <a:endParaRPr lang="nl-BE" sz="280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6</a:t>
                      </a:r>
                      <a:endParaRPr lang="nl-BE" sz="2800">
                        <a:effectLst/>
                        <a:latin typeface="Verdana"/>
                        <a:ea typeface="Calibri"/>
                        <a:cs typeface="Times New Roman"/>
                      </a:endParaRPr>
                    </a:p>
                  </a:txBody>
                  <a:tcPr marL="68580" marR="68580" marT="0" marB="0"/>
                </a:tc>
                <a:extLst>
                  <a:ext uri="{0D108BD9-81ED-4DB2-BD59-A6C34878D82A}">
                    <a16:rowId xmlns:a16="http://schemas.microsoft.com/office/drawing/2014/main" val="10005"/>
                  </a:ext>
                </a:extLst>
              </a:tr>
              <a:tr h="493271">
                <a:tc>
                  <a:txBody>
                    <a:bodyPr/>
                    <a:lstStyle/>
                    <a:p>
                      <a:pPr>
                        <a:lnSpc>
                          <a:spcPct val="115000"/>
                        </a:lnSpc>
                        <a:spcAft>
                          <a:spcPts val="0"/>
                        </a:spcAft>
                      </a:pPr>
                      <a:r>
                        <a:rPr lang="nl-BE" sz="2800" dirty="0">
                          <a:effectLst/>
                        </a:rPr>
                        <a:t>Financiële problemen</a:t>
                      </a:r>
                      <a:endParaRPr lang="nl-BE" sz="28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28</a:t>
                      </a:r>
                      <a:endParaRPr lang="nl-BE" sz="280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5</a:t>
                      </a:r>
                      <a:endParaRPr lang="nl-BE" sz="2800">
                        <a:effectLst/>
                        <a:latin typeface="Verdana"/>
                        <a:ea typeface="Calibri"/>
                        <a:cs typeface="Times New Roman"/>
                      </a:endParaRPr>
                    </a:p>
                  </a:txBody>
                  <a:tcPr marL="68580" marR="68580" marT="0" marB="0"/>
                </a:tc>
                <a:extLst>
                  <a:ext uri="{0D108BD9-81ED-4DB2-BD59-A6C34878D82A}">
                    <a16:rowId xmlns:a16="http://schemas.microsoft.com/office/drawing/2014/main" val="10006"/>
                  </a:ext>
                </a:extLst>
              </a:tr>
              <a:tr h="493271">
                <a:tc>
                  <a:txBody>
                    <a:bodyPr/>
                    <a:lstStyle/>
                    <a:p>
                      <a:pPr>
                        <a:lnSpc>
                          <a:spcPct val="115000"/>
                        </a:lnSpc>
                        <a:spcAft>
                          <a:spcPts val="0"/>
                        </a:spcAft>
                      </a:pPr>
                      <a:r>
                        <a:rPr lang="nl-BE" sz="2800" dirty="0">
                          <a:effectLst/>
                        </a:rPr>
                        <a:t>leerachterstand</a:t>
                      </a:r>
                      <a:endParaRPr lang="nl-BE" sz="28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15</a:t>
                      </a:r>
                      <a:endParaRPr lang="nl-BE" sz="280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4</a:t>
                      </a:r>
                      <a:endParaRPr lang="nl-BE" sz="2800">
                        <a:effectLst/>
                        <a:latin typeface="Verdana"/>
                        <a:ea typeface="Calibri"/>
                        <a:cs typeface="Times New Roman"/>
                      </a:endParaRPr>
                    </a:p>
                  </a:txBody>
                  <a:tcPr marL="68580" marR="68580" marT="0" marB="0"/>
                </a:tc>
                <a:extLst>
                  <a:ext uri="{0D108BD9-81ED-4DB2-BD59-A6C34878D82A}">
                    <a16:rowId xmlns:a16="http://schemas.microsoft.com/office/drawing/2014/main" val="10007"/>
                  </a:ext>
                </a:extLst>
              </a:tr>
              <a:tr h="493271">
                <a:tc>
                  <a:txBody>
                    <a:bodyPr/>
                    <a:lstStyle/>
                    <a:p>
                      <a:pPr>
                        <a:lnSpc>
                          <a:spcPct val="115000"/>
                        </a:lnSpc>
                        <a:spcAft>
                          <a:spcPts val="0"/>
                        </a:spcAft>
                      </a:pPr>
                      <a:r>
                        <a:rPr lang="nl-BE" sz="2800" dirty="0">
                          <a:effectLst/>
                        </a:rPr>
                        <a:t>Weinig vrijetijdsbesteding</a:t>
                      </a:r>
                      <a:endParaRPr lang="nl-BE" sz="28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2800" dirty="0">
                          <a:effectLst/>
                        </a:rPr>
                        <a:t>15</a:t>
                      </a:r>
                      <a:endParaRPr lang="nl-BE" sz="28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4</a:t>
                      </a:r>
                      <a:endParaRPr lang="nl-BE" sz="2800">
                        <a:effectLst/>
                        <a:latin typeface="Verdana"/>
                        <a:ea typeface="Calibri"/>
                        <a:cs typeface="Times New Roman"/>
                      </a:endParaRPr>
                    </a:p>
                  </a:txBody>
                  <a:tcPr marL="68580" marR="68580" marT="0" marB="0"/>
                </a:tc>
                <a:extLst>
                  <a:ext uri="{0D108BD9-81ED-4DB2-BD59-A6C34878D82A}">
                    <a16:rowId xmlns:a16="http://schemas.microsoft.com/office/drawing/2014/main" val="10008"/>
                  </a:ext>
                </a:extLst>
              </a:tr>
              <a:tr h="493271">
                <a:tc>
                  <a:txBody>
                    <a:bodyPr/>
                    <a:lstStyle/>
                    <a:p>
                      <a:pPr>
                        <a:lnSpc>
                          <a:spcPct val="115000"/>
                        </a:lnSpc>
                        <a:spcAft>
                          <a:spcPts val="0"/>
                        </a:spcAft>
                      </a:pPr>
                      <a:r>
                        <a:rPr lang="nl-BE" sz="2800">
                          <a:effectLst/>
                        </a:rPr>
                        <a:t>Ouders kunnen hun kind niet ondersteunen</a:t>
                      </a:r>
                      <a:endParaRPr lang="nl-BE" sz="2800">
                        <a:effectLst/>
                        <a:latin typeface="Verdana"/>
                        <a:ea typeface="Calibri"/>
                        <a:cs typeface="Times New Roman"/>
                      </a:endParaRPr>
                    </a:p>
                  </a:txBody>
                  <a:tcPr marL="68580" marR="68580" marT="0" marB="0"/>
                </a:tc>
                <a:tc>
                  <a:txBody>
                    <a:bodyPr/>
                    <a:lstStyle/>
                    <a:p>
                      <a:pPr>
                        <a:lnSpc>
                          <a:spcPct val="115000"/>
                        </a:lnSpc>
                        <a:spcAft>
                          <a:spcPts val="0"/>
                        </a:spcAft>
                      </a:pPr>
                      <a:r>
                        <a:rPr lang="nl-BE" sz="2800" dirty="0">
                          <a:effectLst/>
                        </a:rPr>
                        <a:t>15</a:t>
                      </a:r>
                      <a:endParaRPr lang="nl-BE" sz="28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2800" dirty="0">
                          <a:effectLst/>
                        </a:rPr>
                        <a:t>4</a:t>
                      </a:r>
                      <a:endParaRPr lang="nl-BE" sz="2800" dirty="0">
                        <a:effectLst/>
                        <a:latin typeface="Verdana"/>
                        <a:ea typeface="Calibri"/>
                        <a:cs typeface="Times New Roman"/>
                      </a:endParaRPr>
                    </a:p>
                  </a:txBody>
                  <a:tcPr marL="68580" marR="68580" marT="0" marB="0"/>
                </a:tc>
                <a:extLst>
                  <a:ext uri="{0D108BD9-81ED-4DB2-BD59-A6C34878D82A}">
                    <a16:rowId xmlns:a16="http://schemas.microsoft.com/office/drawing/2014/main" val="10009"/>
                  </a:ext>
                </a:extLst>
              </a:tr>
              <a:tr h="493271">
                <a:tc>
                  <a:txBody>
                    <a:bodyPr/>
                    <a:lstStyle/>
                    <a:p>
                      <a:pPr>
                        <a:lnSpc>
                          <a:spcPct val="115000"/>
                        </a:lnSpc>
                        <a:spcAft>
                          <a:spcPts val="0"/>
                        </a:spcAft>
                      </a:pPr>
                      <a:r>
                        <a:rPr lang="nl-BE" sz="2800">
                          <a:effectLst/>
                        </a:rPr>
                        <a:t>Sociaal minder kansen</a:t>
                      </a:r>
                      <a:endParaRPr lang="nl-BE" sz="2800">
                        <a:effectLst/>
                        <a:latin typeface="Verdana"/>
                        <a:ea typeface="Calibri"/>
                        <a:cs typeface="Times New Roman"/>
                      </a:endParaRPr>
                    </a:p>
                  </a:txBody>
                  <a:tcPr marL="68580" marR="68580" marT="0" marB="0"/>
                </a:tc>
                <a:tc>
                  <a:txBody>
                    <a:bodyPr/>
                    <a:lstStyle/>
                    <a:p>
                      <a:pPr>
                        <a:lnSpc>
                          <a:spcPct val="115000"/>
                        </a:lnSpc>
                        <a:spcAft>
                          <a:spcPts val="0"/>
                        </a:spcAft>
                      </a:pPr>
                      <a:r>
                        <a:rPr lang="nl-BE" sz="2800">
                          <a:effectLst/>
                        </a:rPr>
                        <a:t>15</a:t>
                      </a:r>
                      <a:endParaRPr lang="nl-BE" sz="2800">
                        <a:effectLst/>
                        <a:latin typeface="Verdana"/>
                        <a:ea typeface="Calibri"/>
                        <a:cs typeface="Times New Roman"/>
                      </a:endParaRPr>
                    </a:p>
                  </a:txBody>
                  <a:tcPr marL="68580" marR="68580" marT="0" marB="0"/>
                </a:tc>
                <a:tc>
                  <a:txBody>
                    <a:bodyPr/>
                    <a:lstStyle/>
                    <a:p>
                      <a:pPr>
                        <a:lnSpc>
                          <a:spcPct val="115000"/>
                        </a:lnSpc>
                        <a:spcAft>
                          <a:spcPts val="0"/>
                        </a:spcAft>
                      </a:pPr>
                      <a:r>
                        <a:rPr lang="nl-BE" sz="2800" dirty="0">
                          <a:effectLst/>
                        </a:rPr>
                        <a:t>4</a:t>
                      </a:r>
                      <a:endParaRPr lang="nl-BE" sz="2800" dirty="0">
                        <a:effectLst/>
                        <a:latin typeface="Verdana"/>
                        <a:ea typeface="Calibri"/>
                        <a:cs typeface="Times New Roman"/>
                      </a:endParaRPr>
                    </a:p>
                  </a:txBody>
                  <a:tcPr marL="68580" marR="68580" marT="0" marB="0"/>
                </a:tc>
                <a:extLst>
                  <a:ext uri="{0D108BD9-81ED-4DB2-BD59-A6C34878D82A}">
                    <a16:rowId xmlns:a16="http://schemas.microsoft.com/office/drawing/2014/main" val="10010"/>
                  </a:ext>
                </a:extLst>
              </a:tr>
            </a:tbl>
          </a:graphicData>
        </a:graphic>
      </p:graphicFrame>
      <p:sp>
        <p:nvSpPr>
          <p:cNvPr id="3" name="Rectangle 1"/>
          <p:cNvSpPr>
            <a:spLocks noChangeArrowheads="1"/>
          </p:cNvSpPr>
          <p:nvPr/>
        </p:nvSpPr>
        <p:spPr bwMode="auto">
          <a:xfrm>
            <a:off x="1524001" y="-25718"/>
            <a:ext cx="903649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nl-BE" sz="3600" dirty="0">
                <a:latin typeface="Verdana" pitchFamily="34" charset="0"/>
                <a:ea typeface="Calibri" pitchFamily="34" charset="0"/>
                <a:cs typeface="Times New Roman" pitchFamily="18" charset="0"/>
              </a:rPr>
              <a:t>Wat zijn volgens jou </a:t>
            </a:r>
            <a:r>
              <a:rPr lang="nl-BE" sz="3600" b="1" dirty="0">
                <a:latin typeface="Verdana" pitchFamily="34" charset="0"/>
                <a:ea typeface="Calibri" pitchFamily="34" charset="0"/>
                <a:cs typeface="Times New Roman" pitchFamily="18" charset="0"/>
              </a:rPr>
              <a:t>specifieke kenmerken</a:t>
            </a:r>
            <a:r>
              <a:rPr lang="nl-BE" sz="3600" dirty="0">
                <a:latin typeface="Verdana" pitchFamily="34" charset="0"/>
                <a:ea typeface="Calibri" pitchFamily="34" charset="0"/>
                <a:cs typeface="Times New Roman" pitchFamily="18" charset="0"/>
              </a:rPr>
              <a:t> van kansarme kinderen? </a:t>
            </a:r>
            <a:endParaRPr lang="nl-BE" sz="3600" dirty="0">
              <a:latin typeface="Arial" pitchFamily="34" charset="0"/>
              <a:cs typeface="Arial" pitchFamily="34" charset="0"/>
            </a:endParaRPr>
          </a:p>
        </p:txBody>
      </p:sp>
      <p:pic>
        <p:nvPicPr>
          <p:cNvPr id="4" name="Afbeelding 3"/>
          <p:cNvPicPr>
            <a:picLocks noChangeAspect="1"/>
          </p:cNvPicPr>
          <p:nvPr/>
        </p:nvPicPr>
        <p:blipFill>
          <a:blip r:embed="rId2"/>
          <a:stretch>
            <a:fillRect/>
          </a:stretch>
        </p:blipFill>
        <p:spPr>
          <a:xfrm>
            <a:off x="0" y="6425170"/>
            <a:ext cx="1127858" cy="420660"/>
          </a:xfrm>
          <a:prstGeom prst="rect">
            <a:avLst/>
          </a:prstGeom>
        </p:spPr>
      </p:pic>
    </p:spTree>
    <p:extLst>
      <p:ext uri="{BB962C8B-B14F-4D97-AF65-F5344CB8AC3E}">
        <p14:creationId xmlns:p14="http://schemas.microsoft.com/office/powerpoint/2010/main" val="1827497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nvGraphicFramePr>
        <p:xfrm>
          <a:off x="1524001" y="813737"/>
          <a:ext cx="8853182" cy="5993892"/>
        </p:xfrm>
        <a:graphic>
          <a:graphicData uri="http://schemas.openxmlformats.org/drawingml/2006/table">
            <a:tbl>
              <a:tblPr firstRow="1" firstCol="1" bandRow="1">
                <a:tableStyleId>{5C22544A-7EE6-4342-B048-85BDC9FD1C3A}</a:tableStyleId>
              </a:tblPr>
              <a:tblGrid>
                <a:gridCol w="6642769">
                  <a:extLst>
                    <a:ext uri="{9D8B030D-6E8A-4147-A177-3AD203B41FA5}">
                      <a16:colId xmlns:a16="http://schemas.microsoft.com/office/drawing/2014/main" val="20000"/>
                    </a:ext>
                  </a:extLst>
                </a:gridCol>
                <a:gridCol w="1202272">
                  <a:extLst>
                    <a:ext uri="{9D8B030D-6E8A-4147-A177-3AD203B41FA5}">
                      <a16:colId xmlns:a16="http://schemas.microsoft.com/office/drawing/2014/main" val="20001"/>
                    </a:ext>
                  </a:extLst>
                </a:gridCol>
                <a:gridCol w="1008141">
                  <a:extLst>
                    <a:ext uri="{9D8B030D-6E8A-4147-A177-3AD203B41FA5}">
                      <a16:colId xmlns:a16="http://schemas.microsoft.com/office/drawing/2014/main" val="20002"/>
                    </a:ext>
                  </a:extLst>
                </a:gridCol>
              </a:tblGrid>
              <a:tr h="859309">
                <a:tc>
                  <a:txBody>
                    <a:bodyPr/>
                    <a:lstStyle/>
                    <a:p>
                      <a:pPr>
                        <a:lnSpc>
                          <a:spcPct val="115000"/>
                        </a:lnSpc>
                        <a:spcAft>
                          <a:spcPts val="0"/>
                        </a:spcAft>
                      </a:pPr>
                      <a:r>
                        <a:rPr lang="nl-BE" sz="3200" dirty="0">
                          <a:effectLst/>
                        </a:rPr>
                        <a:t>kenmerk</a:t>
                      </a:r>
                      <a:endParaRPr lang="nl-BE" sz="32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1800" dirty="0">
                          <a:effectLst/>
                        </a:rPr>
                        <a:t>Aantal x genoemd</a:t>
                      </a:r>
                      <a:endParaRPr lang="nl-BE" sz="18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1800" dirty="0">
                          <a:effectLst/>
                        </a:rPr>
                        <a:t>Uit … </a:t>
                      </a:r>
                    </a:p>
                    <a:p>
                      <a:pPr>
                        <a:lnSpc>
                          <a:spcPct val="115000"/>
                        </a:lnSpc>
                        <a:spcAft>
                          <a:spcPts val="0"/>
                        </a:spcAft>
                      </a:pPr>
                      <a:r>
                        <a:rPr lang="nl-BE" sz="1800" dirty="0">
                          <a:effectLst/>
                        </a:rPr>
                        <a:t>≠ scholen </a:t>
                      </a:r>
                      <a:endParaRPr lang="nl-BE" sz="1800" dirty="0">
                        <a:effectLst/>
                        <a:latin typeface="Verdana"/>
                        <a:ea typeface="Calibri"/>
                        <a:cs typeface="Times New Roman"/>
                      </a:endParaRPr>
                    </a:p>
                  </a:txBody>
                  <a:tcPr marL="68580" marR="68580" marT="0" marB="0"/>
                </a:tc>
                <a:extLst>
                  <a:ext uri="{0D108BD9-81ED-4DB2-BD59-A6C34878D82A}">
                    <a16:rowId xmlns:a16="http://schemas.microsoft.com/office/drawing/2014/main" val="10000"/>
                  </a:ext>
                </a:extLst>
              </a:tr>
              <a:tr h="398829">
                <a:tc>
                  <a:txBody>
                    <a:bodyPr/>
                    <a:lstStyle/>
                    <a:p>
                      <a:pPr>
                        <a:lnSpc>
                          <a:spcPct val="115000"/>
                        </a:lnSpc>
                        <a:spcAft>
                          <a:spcPts val="0"/>
                        </a:spcAft>
                      </a:pPr>
                      <a:r>
                        <a:rPr lang="nl-BE" sz="2400" dirty="0">
                          <a:effectLst/>
                        </a:rPr>
                        <a:t>Minder ondersteuning van thuis</a:t>
                      </a:r>
                      <a:endParaRPr lang="nl-BE" sz="24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2400">
                          <a:effectLst/>
                        </a:rPr>
                        <a:t>71</a:t>
                      </a:r>
                      <a:endParaRPr lang="nl-BE" sz="2400">
                        <a:effectLst/>
                        <a:latin typeface="Verdana"/>
                        <a:ea typeface="Calibri"/>
                        <a:cs typeface="Times New Roman"/>
                      </a:endParaRPr>
                    </a:p>
                  </a:txBody>
                  <a:tcPr marL="68580" marR="68580" marT="0" marB="0"/>
                </a:tc>
                <a:tc>
                  <a:txBody>
                    <a:bodyPr/>
                    <a:lstStyle/>
                    <a:p>
                      <a:pPr>
                        <a:lnSpc>
                          <a:spcPct val="115000"/>
                        </a:lnSpc>
                        <a:spcAft>
                          <a:spcPts val="0"/>
                        </a:spcAft>
                      </a:pPr>
                      <a:r>
                        <a:rPr lang="nl-BE" sz="2400">
                          <a:effectLst/>
                        </a:rPr>
                        <a:t>6</a:t>
                      </a:r>
                      <a:endParaRPr lang="nl-BE" sz="2400">
                        <a:effectLst/>
                        <a:latin typeface="Verdana"/>
                        <a:ea typeface="Calibri"/>
                        <a:cs typeface="Times New Roman"/>
                      </a:endParaRPr>
                    </a:p>
                  </a:txBody>
                  <a:tcPr marL="68580" marR="68580" marT="0" marB="0"/>
                </a:tc>
                <a:extLst>
                  <a:ext uri="{0D108BD9-81ED-4DB2-BD59-A6C34878D82A}">
                    <a16:rowId xmlns:a16="http://schemas.microsoft.com/office/drawing/2014/main" val="10001"/>
                  </a:ext>
                </a:extLst>
              </a:tr>
              <a:tr h="398829">
                <a:tc>
                  <a:txBody>
                    <a:bodyPr/>
                    <a:lstStyle/>
                    <a:p>
                      <a:pPr>
                        <a:lnSpc>
                          <a:spcPct val="115000"/>
                        </a:lnSpc>
                        <a:spcAft>
                          <a:spcPts val="0"/>
                        </a:spcAft>
                      </a:pPr>
                      <a:r>
                        <a:rPr lang="nl-BE" sz="2400" dirty="0">
                          <a:effectLst/>
                        </a:rPr>
                        <a:t>Minder ontwikkelingskansen</a:t>
                      </a:r>
                      <a:endParaRPr lang="nl-BE" sz="24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2400">
                          <a:effectLst/>
                        </a:rPr>
                        <a:t>27</a:t>
                      </a:r>
                      <a:endParaRPr lang="nl-BE" sz="2400">
                        <a:effectLst/>
                        <a:latin typeface="Verdana"/>
                        <a:ea typeface="Calibri"/>
                        <a:cs typeface="Times New Roman"/>
                      </a:endParaRPr>
                    </a:p>
                  </a:txBody>
                  <a:tcPr marL="68580" marR="68580" marT="0" marB="0"/>
                </a:tc>
                <a:tc>
                  <a:txBody>
                    <a:bodyPr/>
                    <a:lstStyle/>
                    <a:p>
                      <a:pPr>
                        <a:lnSpc>
                          <a:spcPct val="115000"/>
                        </a:lnSpc>
                        <a:spcAft>
                          <a:spcPts val="0"/>
                        </a:spcAft>
                      </a:pPr>
                      <a:r>
                        <a:rPr lang="nl-BE" sz="2400">
                          <a:effectLst/>
                        </a:rPr>
                        <a:t>6</a:t>
                      </a:r>
                      <a:endParaRPr lang="nl-BE" sz="2400">
                        <a:effectLst/>
                        <a:latin typeface="Verdana"/>
                        <a:ea typeface="Calibri"/>
                        <a:cs typeface="Times New Roman"/>
                      </a:endParaRPr>
                    </a:p>
                  </a:txBody>
                  <a:tcPr marL="68580" marR="68580" marT="0" marB="0"/>
                </a:tc>
                <a:extLst>
                  <a:ext uri="{0D108BD9-81ED-4DB2-BD59-A6C34878D82A}">
                    <a16:rowId xmlns:a16="http://schemas.microsoft.com/office/drawing/2014/main" val="10002"/>
                  </a:ext>
                </a:extLst>
              </a:tr>
              <a:tr h="763830">
                <a:tc>
                  <a:txBody>
                    <a:bodyPr/>
                    <a:lstStyle/>
                    <a:p>
                      <a:pPr>
                        <a:lnSpc>
                          <a:spcPct val="115000"/>
                        </a:lnSpc>
                        <a:spcAft>
                          <a:spcPts val="0"/>
                        </a:spcAft>
                      </a:pPr>
                      <a:r>
                        <a:rPr lang="nl-BE" sz="2400" dirty="0">
                          <a:effectLst/>
                        </a:rPr>
                        <a:t>Financieel (niet kunnen deelnemen aan activiteiten die geld kosten) </a:t>
                      </a:r>
                      <a:endParaRPr lang="nl-BE" sz="24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2400">
                          <a:effectLst/>
                        </a:rPr>
                        <a:t>24</a:t>
                      </a:r>
                      <a:endParaRPr lang="nl-BE" sz="2400">
                        <a:effectLst/>
                        <a:latin typeface="Verdana"/>
                        <a:ea typeface="Calibri"/>
                        <a:cs typeface="Times New Roman"/>
                      </a:endParaRPr>
                    </a:p>
                  </a:txBody>
                  <a:tcPr marL="68580" marR="68580" marT="0" marB="0"/>
                </a:tc>
                <a:tc>
                  <a:txBody>
                    <a:bodyPr/>
                    <a:lstStyle/>
                    <a:p>
                      <a:pPr>
                        <a:lnSpc>
                          <a:spcPct val="115000"/>
                        </a:lnSpc>
                        <a:spcAft>
                          <a:spcPts val="0"/>
                        </a:spcAft>
                      </a:pPr>
                      <a:r>
                        <a:rPr lang="nl-BE" sz="2400">
                          <a:effectLst/>
                        </a:rPr>
                        <a:t>6</a:t>
                      </a:r>
                      <a:endParaRPr lang="nl-BE" sz="2400">
                        <a:effectLst/>
                        <a:latin typeface="Verdana"/>
                        <a:ea typeface="Calibri"/>
                        <a:cs typeface="Times New Roman"/>
                      </a:endParaRPr>
                    </a:p>
                  </a:txBody>
                  <a:tcPr marL="68580" marR="68580" marT="0" marB="0"/>
                </a:tc>
                <a:extLst>
                  <a:ext uri="{0D108BD9-81ED-4DB2-BD59-A6C34878D82A}">
                    <a16:rowId xmlns:a16="http://schemas.microsoft.com/office/drawing/2014/main" val="10003"/>
                  </a:ext>
                </a:extLst>
              </a:tr>
              <a:tr h="398829">
                <a:tc>
                  <a:txBody>
                    <a:bodyPr/>
                    <a:lstStyle/>
                    <a:p>
                      <a:pPr>
                        <a:lnSpc>
                          <a:spcPct val="115000"/>
                        </a:lnSpc>
                        <a:spcAft>
                          <a:spcPts val="0"/>
                        </a:spcAft>
                      </a:pPr>
                      <a:r>
                        <a:rPr lang="nl-BE" sz="2400" dirty="0">
                          <a:effectLst/>
                        </a:rPr>
                        <a:t>Sociale isolatie</a:t>
                      </a:r>
                      <a:endParaRPr lang="nl-BE" sz="24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2400">
                          <a:effectLst/>
                        </a:rPr>
                        <a:t>20</a:t>
                      </a:r>
                      <a:endParaRPr lang="nl-BE" sz="2400">
                        <a:effectLst/>
                        <a:latin typeface="Verdana"/>
                        <a:ea typeface="Calibri"/>
                        <a:cs typeface="Times New Roman"/>
                      </a:endParaRPr>
                    </a:p>
                  </a:txBody>
                  <a:tcPr marL="68580" marR="68580" marT="0" marB="0"/>
                </a:tc>
                <a:tc>
                  <a:txBody>
                    <a:bodyPr/>
                    <a:lstStyle/>
                    <a:p>
                      <a:pPr>
                        <a:lnSpc>
                          <a:spcPct val="115000"/>
                        </a:lnSpc>
                        <a:spcAft>
                          <a:spcPts val="0"/>
                        </a:spcAft>
                      </a:pPr>
                      <a:r>
                        <a:rPr lang="nl-BE" sz="2400">
                          <a:effectLst/>
                        </a:rPr>
                        <a:t>5</a:t>
                      </a:r>
                      <a:endParaRPr lang="nl-BE" sz="2400">
                        <a:effectLst/>
                        <a:latin typeface="Verdana"/>
                        <a:ea typeface="Calibri"/>
                        <a:cs typeface="Times New Roman"/>
                      </a:endParaRPr>
                    </a:p>
                  </a:txBody>
                  <a:tcPr marL="68580" marR="68580" marT="0" marB="0"/>
                </a:tc>
                <a:extLst>
                  <a:ext uri="{0D108BD9-81ED-4DB2-BD59-A6C34878D82A}">
                    <a16:rowId xmlns:a16="http://schemas.microsoft.com/office/drawing/2014/main" val="10004"/>
                  </a:ext>
                </a:extLst>
              </a:tr>
              <a:tr h="398829">
                <a:tc>
                  <a:txBody>
                    <a:bodyPr/>
                    <a:lstStyle/>
                    <a:p>
                      <a:pPr>
                        <a:lnSpc>
                          <a:spcPct val="115000"/>
                        </a:lnSpc>
                        <a:spcAft>
                          <a:spcPts val="0"/>
                        </a:spcAft>
                      </a:pPr>
                      <a:r>
                        <a:rPr lang="nl-BE" sz="2400" dirty="0">
                          <a:effectLst/>
                        </a:rPr>
                        <a:t>Kans op leerachterstand</a:t>
                      </a:r>
                      <a:endParaRPr lang="nl-BE" sz="24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2400">
                          <a:effectLst/>
                        </a:rPr>
                        <a:t>15</a:t>
                      </a:r>
                      <a:endParaRPr lang="nl-BE" sz="2400">
                        <a:effectLst/>
                        <a:latin typeface="Verdana"/>
                        <a:ea typeface="Calibri"/>
                        <a:cs typeface="Times New Roman"/>
                      </a:endParaRPr>
                    </a:p>
                  </a:txBody>
                  <a:tcPr marL="68580" marR="68580" marT="0" marB="0"/>
                </a:tc>
                <a:tc>
                  <a:txBody>
                    <a:bodyPr/>
                    <a:lstStyle/>
                    <a:p>
                      <a:pPr>
                        <a:lnSpc>
                          <a:spcPct val="115000"/>
                        </a:lnSpc>
                        <a:spcAft>
                          <a:spcPts val="0"/>
                        </a:spcAft>
                      </a:pPr>
                      <a:r>
                        <a:rPr lang="nl-BE" sz="2400">
                          <a:effectLst/>
                        </a:rPr>
                        <a:t>4</a:t>
                      </a:r>
                      <a:endParaRPr lang="nl-BE" sz="2400">
                        <a:effectLst/>
                        <a:latin typeface="Verdana"/>
                        <a:ea typeface="Calibri"/>
                        <a:cs typeface="Times New Roman"/>
                      </a:endParaRPr>
                    </a:p>
                  </a:txBody>
                  <a:tcPr marL="68580" marR="68580" marT="0" marB="0"/>
                </a:tc>
                <a:extLst>
                  <a:ext uri="{0D108BD9-81ED-4DB2-BD59-A6C34878D82A}">
                    <a16:rowId xmlns:a16="http://schemas.microsoft.com/office/drawing/2014/main" val="10005"/>
                  </a:ext>
                </a:extLst>
              </a:tr>
              <a:tr h="398829">
                <a:tc>
                  <a:txBody>
                    <a:bodyPr/>
                    <a:lstStyle/>
                    <a:p>
                      <a:pPr>
                        <a:lnSpc>
                          <a:spcPct val="115000"/>
                        </a:lnSpc>
                        <a:spcAft>
                          <a:spcPts val="0"/>
                        </a:spcAft>
                      </a:pPr>
                      <a:r>
                        <a:rPr lang="nl-BE" sz="2400" dirty="0">
                          <a:effectLst/>
                        </a:rPr>
                        <a:t>Geen goede structuur (thuis en leren)</a:t>
                      </a:r>
                      <a:endParaRPr lang="nl-BE" sz="24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2400">
                          <a:effectLst/>
                        </a:rPr>
                        <a:t>15</a:t>
                      </a:r>
                      <a:endParaRPr lang="nl-BE" sz="2400">
                        <a:effectLst/>
                        <a:latin typeface="Verdana"/>
                        <a:ea typeface="Calibri"/>
                        <a:cs typeface="Times New Roman"/>
                      </a:endParaRPr>
                    </a:p>
                  </a:txBody>
                  <a:tcPr marL="68580" marR="68580" marT="0" marB="0"/>
                </a:tc>
                <a:tc>
                  <a:txBody>
                    <a:bodyPr/>
                    <a:lstStyle/>
                    <a:p>
                      <a:pPr>
                        <a:lnSpc>
                          <a:spcPct val="115000"/>
                        </a:lnSpc>
                        <a:spcAft>
                          <a:spcPts val="0"/>
                        </a:spcAft>
                      </a:pPr>
                      <a:r>
                        <a:rPr lang="nl-BE" sz="2400">
                          <a:effectLst/>
                        </a:rPr>
                        <a:t>4</a:t>
                      </a:r>
                      <a:endParaRPr lang="nl-BE" sz="2400">
                        <a:effectLst/>
                        <a:latin typeface="Verdana"/>
                        <a:ea typeface="Calibri"/>
                        <a:cs typeface="Times New Roman"/>
                      </a:endParaRPr>
                    </a:p>
                  </a:txBody>
                  <a:tcPr marL="68580" marR="68580" marT="0" marB="0"/>
                </a:tc>
                <a:extLst>
                  <a:ext uri="{0D108BD9-81ED-4DB2-BD59-A6C34878D82A}">
                    <a16:rowId xmlns:a16="http://schemas.microsoft.com/office/drawing/2014/main" val="10006"/>
                  </a:ext>
                </a:extLst>
              </a:tr>
              <a:tr h="398829">
                <a:tc>
                  <a:txBody>
                    <a:bodyPr/>
                    <a:lstStyle/>
                    <a:p>
                      <a:pPr>
                        <a:lnSpc>
                          <a:spcPct val="115000"/>
                        </a:lnSpc>
                        <a:spcAft>
                          <a:spcPts val="0"/>
                        </a:spcAft>
                      </a:pPr>
                      <a:r>
                        <a:rPr lang="nl-BE" sz="2400" dirty="0">
                          <a:effectLst/>
                        </a:rPr>
                        <a:t>Laag zelfbeeld</a:t>
                      </a:r>
                      <a:endParaRPr lang="nl-BE" sz="24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2400">
                          <a:effectLst/>
                        </a:rPr>
                        <a:t>14</a:t>
                      </a:r>
                      <a:endParaRPr lang="nl-BE" sz="2400">
                        <a:effectLst/>
                        <a:latin typeface="Verdana"/>
                        <a:ea typeface="Calibri"/>
                        <a:cs typeface="Times New Roman"/>
                      </a:endParaRPr>
                    </a:p>
                  </a:txBody>
                  <a:tcPr marL="68580" marR="68580" marT="0" marB="0"/>
                </a:tc>
                <a:tc>
                  <a:txBody>
                    <a:bodyPr/>
                    <a:lstStyle/>
                    <a:p>
                      <a:pPr>
                        <a:lnSpc>
                          <a:spcPct val="115000"/>
                        </a:lnSpc>
                        <a:spcAft>
                          <a:spcPts val="0"/>
                        </a:spcAft>
                      </a:pPr>
                      <a:r>
                        <a:rPr lang="nl-BE" sz="2400">
                          <a:effectLst/>
                        </a:rPr>
                        <a:t>5</a:t>
                      </a:r>
                      <a:endParaRPr lang="nl-BE" sz="2400">
                        <a:effectLst/>
                        <a:latin typeface="Verdana"/>
                        <a:ea typeface="Calibri"/>
                        <a:cs typeface="Times New Roman"/>
                      </a:endParaRPr>
                    </a:p>
                  </a:txBody>
                  <a:tcPr marL="68580" marR="68580" marT="0" marB="0"/>
                </a:tc>
                <a:extLst>
                  <a:ext uri="{0D108BD9-81ED-4DB2-BD59-A6C34878D82A}">
                    <a16:rowId xmlns:a16="http://schemas.microsoft.com/office/drawing/2014/main" val="10007"/>
                  </a:ext>
                </a:extLst>
              </a:tr>
              <a:tr h="398829">
                <a:tc>
                  <a:txBody>
                    <a:bodyPr/>
                    <a:lstStyle/>
                    <a:p>
                      <a:pPr>
                        <a:lnSpc>
                          <a:spcPct val="115000"/>
                        </a:lnSpc>
                        <a:spcAft>
                          <a:spcPts val="0"/>
                        </a:spcAft>
                      </a:pPr>
                      <a:r>
                        <a:rPr lang="nl-BE" sz="2400">
                          <a:effectLst/>
                        </a:rPr>
                        <a:t>probleemgedrag</a:t>
                      </a:r>
                      <a:endParaRPr lang="nl-BE" sz="2400">
                        <a:effectLst/>
                        <a:latin typeface="Verdana"/>
                        <a:ea typeface="Calibri"/>
                        <a:cs typeface="Times New Roman"/>
                      </a:endParaRPr>
                    </a:p>
                  </a:txBody>
                  <a:tcPr marL="68580" marR="68580" marT="0" marB="0"/>
                </a:tc>
                <a:tc>
                  <a:txBody>
                    <a:bodyPr/>
                    <a:lstStyle/>
                    <a:p>
                      <a:pPr>
                        <a:lnSpc>
                          <a:spcPct val="115000"/>
                        </a:lnSpc>
                        <a:spcAft>
                          <a:spcPts val="0"/>
                        </a:spcAft>
                      </a:pPr>
                      <a:r>
                        <a:rPr lang="nl-BE" sz="2400" dirty="0">
                          <a:effectLst/>
                        </a:rPr>
                        <a:t>13</a:t>
                      </a:r>
                      <a:endParaRPr lang="nl-BE" sz="24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2400">
                          <a:effectLst/>
                        </a:rPr>
                        <a:t>4</a:t>
                      </a:r>
                      <a:endParaRPr lang="nl-BE" sz="2400">
                        <a:effectLst/>
                        <a:latin typeface="Verdana"/>
                        <a:ea typeface="Calibri"/>
                        <a:cs typeface="Times New Roman"/>
                      </a:endParaRPr>
                    </a:p>
                  </a:txBody>
                  <a:tcPr marL="68580" marR="68580" marT="0" marB="0"/>
                </a:tc>
                <a:extLst>
                  <a:ext uri="{0D108BD9-81ED-4DB2-BD59-A6C34878D82A}">
                    <a16:rowId xmlns:a16="http://schemas.microsoft.com/office/drawing/2014/main" val="10008"/>
                  </a:ext>
                </a:extLst>
              </a:tr>
              <a:tr h="398829">
                <a:tc>
                  <a:txBody>
                    <a:bodyPr/>
                    <a:lstStyle/>
                    <a:p>
                      <a:pPr>
                        <a:lnSpc>
                          <a:spcPct val="115000"/>
                        </a:lnSpc>
                        <a:spcAft>
                          <a:spcPts val="0"/>
                        </a:spcAft>
                      </a:pPr>
                      <a:r>
                        <a:rPr lang="nl-BE" sz="2400">
                          <a:effectLst/>
                        </a:rPr>
                        <a:t>Niet in orde met opdrachten</a:t>
                      </a:r>
                      <a:endParaRPr lang="nl-BE" sz="2400">
                        <a:effectLst/>
                        <a:latin typeface="Verdana"/>
                        <a:ea typeface="Calibri"/>
                        <a:cs typeface="Times New Roman"/>
                      </a:endParaRPr>
                    </a:p>
                  </a:txBody>
                  <a:tcPr marL="68580" marR="68580" marT="0" marB="0"/>
                </a:tc>
                <a:tc>
                  <a:txBody>
                    <a:bodyPr/>
                    <a:lstStyle/>
                    <a:p>
                      <a:pPr>
                        <a:lnSpc>
                          <a:spcPct val="115000"/>
                        </a:lnSpc>
                        <a:spcAft>
                          <a:spcPts val="0"/>
                        </a:spcAft>
                      </a:pPr>
                      <a:r>
                        <a:rPr lang="nl-BE" sz="2400" dirty="0">
                          <a:effectLst/>
                        </a:rPr>
                        <a:t>13</a:t>
                      </a:r>
                      <a:endParaRPr lang="nl-BE" sz="24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2400">
                          <a:effectLst/>
                        </a:rPr>
                        <a:t>4</a:t>
                      </a:r>
                      <a:endParaRPr lang="nl-BE" sz="2400">
                        <a:effectLst/>
                        <a:latin typeface="Verdana"/>
                        <a:ea typeface="Calibri"/>
                        <a:cs typeface="Times New Roman"/>
                      </a:endParaRPr>
                    </a:p>
                  </a:txBody>
                  <a:tcPr marL="68580" marR="68580" marT="0" marB="0"/>
                </a:tc>
                <a:extLst>
                  <a:ext uri="{0D108BD9-81ED-4DB2-BD59-A6C34878D82A}">
                    <a16:rowId xmlns:a16="http://schemas.microsoft.com/office/drawing/2014/main" val="10009"/>
                  </a:ext>
                </a:extLst>
              </a:tr>
              <a:tr h="398829">
                <a:tc>
                  <a:txBody>
                    <a:bodyPr/>
                    <a:lstStyle/>
                    <a:p>
                      <a:pPr>
                        <a:lnSpc>
                          <a:spcPct val="115000"/>
                        </a:lnSpc>
                        <a:spcAft>
                          <a:spcPts val="0"/>
                        </a:spcAft>
                      </a:pPr>
                      <a:r>
                        <a:rPr lang="nl-BE" sz="2400">
                          <a:effectLst/>
                        </a:rPr>
                        <a:t>Risico op pesten/gepest worden</a:t>
                      </a:r>
                      <a:endParaRPr lang="nl-BE" sz="2400">
                        <a:effectLst/>
                        <a:latin typeface="Verdana"/>
                        <a:ea typeface="Calibri"/>
                        <a:cs typeface="Times New Roman"/>
                      </a:endParaRPr>
                    </a:p>
                  </a:txBody>
                  <a:tcPr marL="68580" marR="68580" marT="0" marB="0"/>
                </a:tc>
                <a:tc>
                  <a:txBody>
                    <a:bodyPr/>
                    <a:lstStyle/>
                    <a:p>
                      <a:pPr>
                        <a:lnSpc>
                          <a:spcPct val="115000"/>
                        </a:lnSpc>
                        <a:spcAft>
                          <a:spcPts val="0"/>
                        </a:spcAft>
                      </a:pPr>
                      <a:r>
                        <a:rPr lang="nl-BE" sz="2400" dirty="0">
                          <a:effectLst/>
                        </a:rPr>
                        <a:t>12</a:t>
                      </a:r>
                      <a:endParaRPr lang="nl-BE" sz="2400" dirty="0">
                        <a:effectLst/>
                        <a:latin typeface="Verdana"/>
                        <a:ea typeface="Calibri"/>
                        <a:cs typeface="Times New Roman"/>
                      </a:endParaRPr>
                    </a:p>
                  </a:txBody>
                  <a:tcPr marL="68580" marR="68580" marT="0" marB="0"/>
                </a:tc>
                <a:tc>
                  <a:txBody>
                    <a:bodyPr/>
                    <a:lstStyle/>
                    <a:p>
                      <a:pPr>
                        <a:lnSpc>
                          <a:spcPct val="115000"/>
                        </a:lnSpc>
                        <a:spcAft>
                          <a:spcPts val="0"/>
                        </a:spcAft>
                      </a:pPr>
                      <a:r>
                        <a:rPr lang="nl-BE" sz="2400" dirty="0">
                          <a:effectLst/>
                        </a:rPr>
                        <a:t>5</a:t>
                      </a:r>
                      <a:endParaRPr lang="nl-BE" sz="2400" dirty="0">
                        <a:effectLst/>
                        <a:latin typeface="Verdana"/>
                        <a:ea typeface="Calibri"/>
                        <a:cs typeface="Times New Roman"/>
                      </a:endParaRPr>
                    </a:p>
                  </a:txBody>
                  <a:tcPr marL="68580" marR="68580" marT="0" marB="0"/>
                </a:tc>
                <a:extLst>
                  <a:ext uri="{0D108BD9-81ED-4DB2-BD59-A6C34878D82A}">
                    <a16:rowId xmlns:a16="http://schemas.microsoft.com/office/drawing/2014/main" val="10010"/>
                  </a:ext>
                </a:extLst>
              </a:tr>
              <a:tr h="398829">
                <a:tc>
                  <a:txBody>
                    <a:bodyPr/>
                    <a:lstStyle/>
                    <a:p>
                      <a:pPr>
                        <a:lnSpc>
                          <a:spcPct val="115000"/>
                        </a:lnSpc>
                        <a:spcAft>
                          <a:spcPts val="0"/>
                        </a:spcAft>
                      </a:pPr>
                      <a:r>
                        <a:rPr lang="nl-BE" sz="2400">
                          <a:effectLst/>
                        </a:rPr>
                        <a:t>Weinig interesse voor school</a:t>
                      </a:r>
                      <a:endParaRPr lang="nl-BE" sz="2400">
                        <a:effectLst/>
                        <a:latin typeface="Verdana"/>
                        <a:ea typeface="Calibri"/>
                        <a:cs typeface="Times New Roman"/>
                      </a:endParaRPr>
                    </a:p>
                  </a:txBody>
                  <a:tcPr marL="68580" marR="68580" marT="0" marB="0"/>
                </a:tc>
                <a:tc>
                  <a:txBody>
                    <a:bodyPr/>
                    <a:lstStyle/>
                    <a:p>
                      <a:pPr>
                        <a:lnSpc>
                          <a:spcPct val="115000"/>
                        </a:lnSpc>
                        <a:spcAft>
                          <a:spcPts val="0"/>
                        </a:spcAft>
                      </a:pPr>
                      <a:r>
                        <a:rPr lang="nl-BE" sz="2400">
                          <a:effectLst/>
                        </a:rPr>
                        <a:t>12</a:t>
                      </a:r>
                      <a:endParaRPr lang="nl-BE" sz="2400">
                        <a:effectLst/>
                        <a:latin typeface="Verdana"/>
                        <a:ea typeface="Calibri"/>
                        <a:cs typeface="Times New Roman"/>
                      </a:endParaRPr>
                    </a:p>
                  </a:txBody>
                  <a:tcPr marL="68580" marR="68580" marT="0" marB="0"/>
                </a:tc>
                <a:tc>
                  <a:txBody>
                    <a:bodyPr/>
                    <a:lstStyle/>
                    <a:p>
                      <a:pPr>
                        <a:lnSpc>
                          <a:spcPct val="115000"/>
                        </a:lnSpc>
                        <a:spcAft>
                          <a:spcPts val="0"/>
                        </a:spcAft>
                      </a:pPr>
                      <a:r>
                        <a:rPr lang="nl-BE" sz="2400" dirty="0">
                          <a:effectLst/>
                        </a:rPr>
                        <a:t>4</a:t>
                      </a:r>
                      <a:endParaRPr lang="nl-BE" sz="2400" dirty="0">
                        <a:effectLst/>
                        <a:latin typeface="Verdana"/>
                        <a:ea typeface="Calibri"/>
                        <a:cs typeface="Times New Roman"/>
                      </a:endParaRPr>
                    </a:p>
                  </a:txBody>
                  <a:tcPr marL="68580" marR="68580" marT="0" marB="0"/>
                </a:tc>
                <a:extLst>
                  <a:ext uri="{0D108BD9-81ED-4DB2-BD59-A6C34878D82A}">
                    <a16:rowId xmlns:a16="http://schemas.microsoft.com/office/drawing/2014/main" val="10011"/>
                  </a:ext>
                </a:extLst>
              </a:tr>
            </a:tbl>
          </a:graphicData>
        </a:graphic>
      </p:graphicFrame>
      <p:sp>
        <p:nvSpPr>
          <p:cNvPr id="3" name="Rectangle 1"/>
          <p:cNvSpPr>
            <a:spLocks noChangeArrowheads="1"/>
          </p:cNvSpPr>
          <p:nvPr/>
        </p:nvSpPr>
        <p:spPr bwMode="auto">
          <a:xfrm>
            <a:off x="1524001" y="70952"/>
            <a:ext cx="91439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nl-BE" sz="2400" dirty="0">
                <a:latin typeface="Verdana" pitchFamily="34" charset="0"/>
                <a:ea typeface="Calibri" pitchFamily="34" charset="0"/>
                <a:cs typeface="Times New Roman" pitchFamily="18" charset="0"/>
              </a:rPr>
              <a:t>Wat zijn volgens jou de gevolgen van </a:t>
            </a:r>
            <a:r>
              <a:rPr lang="nl-BE" sz="2400" dirty="0" err="1">
                <a:latin typeface="Verdana" pitchFamily="34" charset="0"/>
                <a:ea typeface="Calibri" pitchFamily="34" charset="0"/>
                <a:cs typeface="Times New Roman" pitchFamily="18" charset="0"/>
              </a:rPr>
              <a:t>kansarmoede</a:t>
            </a:r>
            <a:r>
              <a:rPr lang="nl-BE" sz="2400" dirty="0">
                <a:latin typeface="Verdana" pitchFamily="34" charset="0"/>
                <a:ea typeface="Calibri" pitchFamily="34" charset="0"/>
                <a:cs typeface="Times New Roman" pitchFamily="18" charset="0"/>
              </a:rPr>
              <a:t> op het </a:t>
            </a:r>
            <a:r>
              <a:rPr lang="nl-BE" sz="2400" b="1" dirty="0">
                <a:latin typeface="Verdana" pitchFamily="34" charset="0"/>
                <a:ea typeface="Calibri" pitchFamily="34" charset="0"/>
                <a:cs typeface="Times New Roman" pitchFamily="18" charset="0"/>
              </a:rPr>
              <a:t>leren en leven </a:t>
            </a:r>
            <a:r>
              <a:rPr lang="nl-BE" sz="2400" dirty="0">
                <a:latin typeface="Verdana" pitchFamily="34" charset="0"/>
                <a:ea typeface="Calibri" pitchFamily="34" charset="0"/>
                <a:cs typeface="Times New Roman" pitchFamily="18" charset="0"/>
              </a:rPr>
              <a:t>van kinderen </a:t>
            </a:r>
            <a:r>
              <a:rPr lang="nl-BE" sz="2400" b="1" dirty="0">
                <a:latin typeface="Verdana" pitchFamily="34" charset="0"/>
                <a:ea typeface="Calibri" pitchFamily="34" charset="0"/>
                <a:cs typeface="Times New Roman" pitchFamily="18" charset="0"/>
              </a:rPr>
              <a:t>op de basisschool</a:t>
            </a:r>
            <a:r>
              <a:rPr lang="nl-BE" sz="2400" dirty="0">
                <a:latin typeface="Verdana" pitchFamily="34" charset="0"/>
                <a:ea typeface="Calibri" pitchFamily="34" charset="0"/>
                <a:cs typeface="Times New Roman" pitchFamily="18" charset="0"/>
              </a:rPr>
              <a:t>? </a:t>
            </a:r>
            <a:endParaRPr lang="nl-BE" sz="2400" dirty="0">
              <a:latin typeface="Arial" pitchFamily="34" charset="0"/>
              <a:cs typeface="Arial" pitchFamily="34" charset="0"/>
            </a:endParaRPr>
          </a:p>
        </p:txBody>
      </p:sp>
      <p:pic>
        <p:nvPicPr>
          <p:cNvPr id="4" name="Afbeelding 3"/>
          <p:cNvPicPr>
            <a:picLocks noChangeAspect="1"/>
          </p:cNvPicPr>
          <p:nvPr/>
        </p:nvPicPr>
        <p:blipFill>
          <a:blip r:embed="rId2"/>
          <a:stretch>
            <a:fillRect/>
          </a:stretch>
        </p:blipFill>
        <p:spPr>
          <a:xfrm>
            <a:off x="0" y="6425170"/>
            <a:ext cx="1127858" cy="420660"/>
          </a:xfrm>
          <a:prstGeom prst="rect">
            <a:avLst/>
          </a:prstGeom>
        </p:spPr>
      </p:pic>
    </p:spTree>
    <p:extLst>
      <p:ext uri="{BB962C8B-B14F-4D97-AF65-F5344CB8AC3E}">
        <p14:creationId xmlns:p14="http://schemas.microsoft.com/office/powerpoint/2010/main" val="1352348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339246"/>
            <a:ext cx="12192000" cy="1325563"/>
          </a:xfrm>
        </p:spPr>
        <p:txBody>
          <a:bodyPr/>
          <a:lstStyle/>
          <a:p>
            <a:pPr algn="ctr"/>
            <a:r>
              <a:rPr lang="nl-BE" dirty="0"/>
              <a:t>Wat de kansarme zegt over kind zijn in </a:t>
            </a:r>
            <a:r>
              <a:rPr lang="nl-BE" dirty="0" err="1"/>
              <a:t>kansarmoede</a:t>
            </a:r>
            <a:r>
              <a:rPr lang="nl-BE" dirty="0"/>
              <a:t>…</a:t>
            </a:r>
          </a:p>
        </p:txBody>
      </p:sp>
      <p:pic>
        <p:nvPicPr>
          <p:cNvPr id="5" name="Tijdelijke aanduiding voor inhoud 4"/>
          <p:cNvPicPr>
            <a:picLocks noGrp="1" noChangeAspect="1"/>
          </p:cNvPicPr>
          <p:nvPr>
            <p:ph idx="1"/>
          </p:nvPr>
        </p:nvPicPr>
        <p:blipFill>
          <a:blip r:embed="rId2"/>
          <a:stretch>
            <a:fillRect/>
          </a:stretch>
        </p:blipFill>
        <p:spPr>
          <a:xfrm>
            <a:off x="0" y="6496805"/>
            <a:ext cx="1127858" cy="420660"/>
          </a:xfrm>
          <a:prstGeom prst="rect">
            <a:avLst/>
          </a:prstGeom>
        </p:spPr>
      </p:pic>
    </p:spTree>
    <p:extLst>
      <p:ext uri="{BB962C8B-B14F-4D97-AF65-F5344CB8AC3E}">
        <p14:creationId xmlns:p14="http://schemas.microsoft.com/office/powerpoint/2010/main" val="3010034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a:t>Opsplitsing van de thema’s</a:t>
            </a:r>
          </a:p>
        </p:txBody>
      </p:sp>
      <p:sp>
        <p:nvSpPr>
          <p:cNvPr id="3" name="Tijdelijke aanduiding voor tekst 2"/>
          <p:cNvSpPr>
            <a:spLocks noGrp="1"/>
          </p:cNvSpPr>
          <p:nvPr>
            <p:ph type="body" idx="1"/>
          </p:nvPr>
        </p:nvSpPr>
        <p:spPr/>
        <p:txBody>
          <a:bodyPr/>
          <a:lstStyle/>
          <a:p>
            <a:r>
              <a:rPr lang="nl-BE" dirty="0"/>
              <a:t>Persoonsgebonden thema’s</a:t>
            </a:r>
          </a:p>
        </p:txBody>
      </p:sp>
      <p:sp>
        <p:nvSpPr>
          <p:cNvPr id="4" name="Tijdelijke aanduiding voor inhoud 3"/>
          <p:cNvSpPr>
            <a:spLocks noGrp="1"/>
          </p:cNvSpPr>
          <p:nvPr>
            <p:ph sz="half" idx="2"/>
          </p:nvPr>
        </p:nvSpPr>
        <p:spPr/>
        <p:txBody>
          <a:bodyPr>
            <a:normAutofit fontScale="85000" lnSpcReduction="20000"/>
          </a:bodyPr>
          <a:lstStyle/>
          <a:p>
            <a:r>
              <a:rPr lang="nl-BE" dirty="0"/>
              <a:t>Stress</a:t>
            </a:r>
          </a:p>
          <a:p>
            <a:r>
              <a:rPr lang="nl-BE" dirty="0"/>
              <a:t>Identiteitsontwikkeling</a:t>
            </a:r>
          </a:p>
          <a:p>
            <a:r>
              <a:rPr lang="nl-BE" dirty="0"/>
              <a:t>basisbehoeften</a:t>
            </a:r>
          </a:p>
          <a:p>
            <a:r>
              <a:rPr lang="nl-BE" dirty="0"/>
              <a:t>Hechting</a:t>
            </a:r>
          </a:p>
          <a:p>
            <a:endParaRPr lang="nl-BE" dirty="0"/>
          </a:p>
          <a:p>
            <a:pPr marL="0" indent="0">
              <a:buNone/>
            </a:pPr>
            <a:endParaRPr lang="nl-BE" dirty="0"/>
          </a:p>
          <a:p>
            <a:endParaRPr lang="nl-BE" dirty="0"/>
          </a:p>
          <a:p>
            <a:r>
              <a:rPr lang="nl-BE" dirty="0"/>
              <a:t>Deze elementen spelen hun rol in de beleving van en het werken in de school…</a:t>
            </a:r>
          </a:p>
        </p:txBody>
      </p:sp>
      <p:sp>
        <p:nvSpPr>
          <p:cNvPr id="5" name="Tijdelijke aanduiding voor tekst 4"/>
          <p:cNvSpPr>
            <a:spLocks noGrp="1"/>
          </p:cNvSpPr>
          <p:nvPr>
            <p:ph type="body" sz="quarter" idx="3"/>
          </p:nvPr>
        </p:nvSpPr>
        <p:spPr/>
        <p:txBody>
          <a:bodyPr/>
          <a:lstStyle/>
          <a:p>
            <a:r>
              <a:rPr lang="nl-BE" dirty="0"/>
              <a:t>School-/</a:t>
            </a:r>
            <a:r>
              <a:rPr lang="nl-BE" dirty="0" err="1"/>
              <a:t>leergebonden</a:t>
            </a:r>
            <a:r>
              <a:rPr lang="nl-BE" dirty="0"/>
              <a:t> thema’s</a:t>
            </a:r>
          </a:p>
        </p:txBody>
      </p:sp>
      <p:sp>
        <p:nvSpPr>
          <p:cNvPr id="6" name="Tijdelijke aanduiding voor inhoud 5"/>
          <p:cNvSpPr>
            <a:spLocks noGrp="1"/>
          </p:cNvSpPr>
          <p:nvPr>
            <p:ph sz="quarter" idx="4"/>
          </p:nvPr>
        </p:nvSpPr>
        <p:spPr/>
        <p:txBody>
          <a:bodyPr>
            <a:normAutofit/>
          </a:bodyPr>
          <a:lstStyle/>
          <a:p>
            <a:r>
              <a:rPr lang="nl-BE" sz="2400" dirty="0"/>
              <a:t>Taalachterstand</a:t>
            </a:r>
          </a:p>
          <a:p>
            <a:r>
              <a:rPr lang="nl-BE" sz="2400" dirty="0"/>
              <a:t>cognitieve en executieve functies</a:t>
            </a:r>
          </a:p>
          <a:p>
            <a:r>
              <a:rPr lang="nl-BE" sz="2400" dirty="0"/>
              <a:t>gedrag</a:t>
            </a:r>
          </a:p>
        </p:txBody>
      </p:sp>
      <p:pic>
        <p:nvPicPr>
          <p:cNvPr id="7" name="Tijdelijke aanduiding voor inhoud 4"/>
          <p:cNvPicPr>
            <a:picLocks noChangeAspect="1"/>
          </p:cNvPicPr>
          <p:nvPr/>
        </p:nvPicPr>
        <p:blipFill>
          <a:blip r:embed="rId2"/>
          <a:stretch>
            <a:fillRect/>
          </a:stretch>
        </p:blipFill>
        <p:spPr>
          <a:xfrm>
            <a:off x="0" y="6496805"/>
            <a:ext cx="1127858" cy="420660"/>
          </a:xfrm>
          <a:prstGeom prst="rect">
            <a:avLst/>
          </a:prstGeom>
        </p:spPr>
      </p:pic>
    </p:spTree>
    <p:extLst>
      <p:ext uri="{BB962C8B-B14F-4D97-AF65-F5344CB8AC3E}">
        <p14:creationId xmlns:p14="http://schemas.microsoft.com/office/powerpoint/2010/main" val="3081209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0"/>
            <a:ext cx="3441939" cy="980728"/>
          </a:xfrm>
        </p:spPr>
        <p:txBody>
          <a:bodyPr>
            <a:normAutofit/>
          </a:bodyPr>
          <a:lstStyle/>
          <a:p>
            <a:pPr algn="ctr"/>
            <a:r>
              <a:rPr lang="nl-BE" sz="5400" dirty="0"/>
              <a:t>1. Stress</a:t>
            </a:r>
          </a:p>
        </p:txBody>
      </p:sp>
      <p:sp>
        <p:nvSpPr>
          <p:cNvPr id="3" name="Tijdelijke aanduiding voor inhoud 2"/>
          <p:cNvSpPr>
            <a:spLocks noGrp="1"/>
          </p:cNvSpPr>
          <p:nvPr>
            <p:ph idx="1"/>
          </p:nvPr>
        </p:nvSpPr>
        <p:spPr/>
        <p:txBody>
          <a:bodyPr/>
          <a:lstStyle/>
          <a:p>
            <a:endParaRPr lang="nl-BE" dirty="0"/>
          </a:p>
        </p:txBody>
      </p:sp>
      <p:sp>
        <p:nvSpPr>
          <p:cNvPr id="4" name="Tijdelijke aanduiding voor tekst 3"/>
          <p:cNvSpPr>
            <a:spLocks noGrp="1"/>
          </p:cNvSpPr>
          <p:nvPr>
            <p:ph type="body" sz="half" idx="2"/>
          </p:nvPr>
        </p:nvSpPr>
        <p:spPr>
          <a:xfrm>
            <a:off x="1" y="1196752"/>
            <a:ext cx="4989514" cy="5661248"/>
          </a:xfrm>
        </p:spPr>
        <p:txBody>
          <a:bodyPr>
            <a:noAutofit/>
          </a:bodyPr>
          <a:lstStyle/>
          <a:p>
            <a:pPr marL="285750" indent="-285750">
              <a:buFont typeface="Arial" pitchFamily="34" charset="0"/>
              <a:buChar char="•"/>
            </a:pPr>
            <a:r>
              <a:rPr lang="nl-BE" sz="2400" dirty="0"/>
              <a:t>Hersenen geven aan dat er gevaar dreigt.</a:t>
            </a:r>
          </a:p>
          <a:p>
            <a:pPr marL="285750" indent="-285750">
              <a:buFont typeface="Arial" pitchFamily="34" charset="0"/>
              <a:buChar char="•"/>
            </a:pPr>
            <a:r>
              <a:rPr lang="nl-BE" sz="2400" dirty="0"/>
              <a:t>Je gaat vluchten of vechten (= positief).</a:t>
            </a:r>
          </a:p>
          <a:p>
            <a:pPr marL="285750" indent="-285750">
              <a:buFont typeface="Arial" pitchFamily="34" charset="0"/>
              <a:buChar char="•"/>
            </a:pPr>
            <a:r>
              <a:rPr lang="nl-BE" sz="2400" dirty="0"/>
              <a:t>Als de bedreiging (constant)groter is dan je capaciteit om erop te reageren dat stress een probleem wordt. </a:t>
            </a:r>
          </a:p>
          <a:p>
            <a:pPr marL="285750" indent="-285750">
              <a:buFont typeface="Arial" pitchFamily="34" charset="0"/>
              <a:buChar char="•"/>
            </a:pPr>
            <a:r>
              <a:rPr lang="nl-BE" sz="2400" dirty="0"/>
              <a:t>De redenen die leiden tot stress: Iets van buiten overmant je  of                                                                 negatieve gedachten overmannen je</a:t>
            </a:r>
          </a:p>
          <a:p>
            <a:pPr marL="285750" indent="-285750">
              <a:buFont typeface="Arial" pitchFamily="34" charset="0"/>
              <a:buChar char="•"/>
            </a:pPr>
            <a:r>
              <a:rPr lang="nl-BE" sz="2400" dirty="0"/>
              <a:t>Stress speelt reeds tijdens de zwangerschap een rol!</a:t>
            </a:r>
          </a:p>
          <a:p>
            <a:pPr marL="285750" indent="-285750">
              <a:buFont typeface="Arial" pitchFamily="34" charset="0"/>
              <a:buChar char="•"/>
            </a:pPr>
            <a:endParaRPr lang="nl-BE" sz="2400" dirty="0"/>
          </a:p>
          <a:p>
            <a:endParaRPr lang="nl-BE" sz="2400" dirty="0"/>
          </a:p>
          <a:p>
            <a:endParaRPr lang="nl-BE" sz="2400" dirty="0"/>
          </a:p>
          <a:p>
            <a:br>
              <a:rPr lang="nl-BE" sz="2400" dirty="0"/>
            </a:br>
            <a:br>
              <a:rPr lang="nl-BE" sz="2400" dirty="0"/>
            </a:br>
            <a:endParaRPr lang="nl-BE" sz="2400" dirty="0"/>
          </a:p>
          <a:p>
            <a:endParaRPr lang="nl-BE" sz="2400" dirty="0"/>
          </a:p>
        </p:txBody>
      </p:sp>
      <p:pic>
        <p:nvPicPr>
          <p:cNvPr id="6" name="Tijdelijke aanduiding voor inhoud 4"/>
          <p:cNvPicPr>
            <a:picLocks noChangeAspect="1"/>
          </p:cNvPicPr>
          <p:nvPr/>
        </p:nvPicPr>
        <p:blipFill>
          <a:blip r:embed="rId2"/>
          <a:stretch>
            <a:fillRect/>
          </a:stretch>
        </p:blipFill>
        <p:spPr>
          <a:xfrm>
            <a:off x="0" y="6496805"/>
            <a:ext cx="1127858" cy="420660"/>
          </a:xfrm>
          <a:prstGeom prst="rect">
            <a:avLst/>
          </a:prstGeom>
        </p:spPr>
      </p:pic>
    </p:spTree>
    <p:extLst>
      <p:ext uri="{BB962C8B-B14F-4D97-AF65-F5344CB8AC3E}">
        <p14:creationId xmlns:p14="http://schemas.microsoft.com/office/powerpoint/2010/main" val="158107518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1149</Words>
  <Application>Microsoft Office PowerPoint</Application>
  <PresentationFormat>Breedbeeld</PresentationFormat>
  <Paragraphs>253</Paragraphs>
  <Slides>43</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43</vt:i4>
      </vt:variant>
    </vt:vector>
  </HeadingPairs>
  <TitlesOfParts>
    <vt:vector size="48" baseType="lpstr">
      <vt:lpstr>Arial</vt:lpstr>
      <vt:lpstr>Calibri</vt:lpstr>
      <vt:lpstr>Calibri Light</vt:lpstr>
      <vt:lpstr>Verdana</vt:lpstr>
      <vt:lpstr>Kantoorthema</vt:lpstr>
      <vt:lpstr>  Een eerlijke kans Onderwijs voor leerlingen in kansarmoede  een project met mensen in kansarmoede</vt:lpstr>
      <vt:lpstr>Situatiegebonden armoede vs. Transgenerationele armoede </vt:lpstr>
      <vt:lpstr>Wat leerkrachten denken…</vt:lpstr>
      <vt:lpstr>PowerPoint-presentatie</vt:lpstr>
      <vt:lpstr>PowerPoint-presentatie</vt:lpstr>
      <vt:lpstr>PowerPoint-presentatie</vt:lpstr>
      <vt:lpstr>Wat de kansarme zegt over kind zijn in kansarmoede…</vt:lpstr>
      <vt:lpstr>Opsplitsing van de thema’s</vt:lpstr>
      <vt:lpstr>1. Stress</vt:lpstr>
      <vt:lpstr>Gevolgen van chronische stress</vt:lpstr>
      <vt:lpstr>2. identiteits-ontwikkeling</vt:lpstr>
      <vt:lpstr>Voorwaarden voor een goede identiteitsontwikkeling: </vt:lpstr>
      <vt:lpstr>PowerPoint-presentatie</vt:lpstr>
      <vt:lpstr>PowerPoint-presentatie</vt:lpstr>
      <vt:lpstr>PowerPoint-presentatie</vt:lpstr>
      <vt:lpstr>parentificatie</vt:lpstr>
      <vt:lpstr>3. basisbehoeften</vt:lpstr>
      <vt:lpstr>4. Belangrijkste cognitieve problemen na eigen onderzoek (200 kinderen)</vt:lpstr>
      <vt:lpstr>5. Taalachterstand</vt:lpstr>
      <vt:lpstr>Conflict schoolcurriculum vs. kindnoden</vt:lpstr>
      <vt:lpstr>Algemene tips om te mijden!</vt:lpstr>
      <vt:lpstr>Wrijf het er nog eens goed in… </vt:lpstr>
      <vt:lpstr>Buiten je mandaat gaan</vt:lpstr>
      <vt:lpstr>‘je kunt wel, maar je wil niet’ </vt:lpstr>
      <vt:lpstr>invulblaadjesonderwijs</vt:lpstr>
      <vt:lpstr>Schooloverstijgende testen en testen zonder opvolging voor ogen</vt:lpstr>
      <vt:lpstr>‘Ja, maar…’ = ‘nee!’ </vt:lpstr>
      <vt:lpstr>Algemene tips om wel te doen</vt:lpstr>
      <vt:lpstr>Verdien je mandaat!</vt:lpstr>
      <vt:lpstr>Geloof in de mogelijkheden van de leerling, zijn omgeving en van jezelf!</vt:lpstr>
      <vt:lpstr>Wees authentiek  als leerkracht </vt:lpstr>
      <vt:lpstr>Kies elke dag om met deze leerlingen te werken </vt:lpstr>
      <vt:lpstr>Beperk de druk op wat thuis moet gebeuren   </vt:lpstr>
      <vt:lpstr>1 uur beweging per dag op school</vt:lpstr>
      <vt:lpstr>Verplicht het kleuteronderwijs </vt:lpstr>
      <vt:lpstr>De leerhoek in de kleuterklas</vt:lpstr>
      <vt:lpstr>Het cognitieve aandachtspunt van de week vb. Ik werk stap voor stap</vt:lpstr>
      <vt:lpstr>Indrillen…</vt:lpstr>
      <vt:lpstr>Laat overschrijven…</vt:lpstr>
      <vt:lpstr>Nederigheid als basishouding omwille van het onbekende </vt:lpstr>
      <vt:lpstr>Een pakje tijd! </vt:lpstr>
      <vt:lpstr>Ga in interactie vanuit evenwaardigheid  (macht &gt;&lt; gezag)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Een eerlijke kans Onderwijs voor leerlingen in kansarmoede  een project met mensen in kansarmoede</dc:title>
  <dc:creator>cesmoo cesmoo</dc:creator>
  <cp:lastModifiedBy>cesmoo cesmoo</cp:lastModifiedBy>
  <cp:revision>1</cp:revision>
  <dcterms:created xsi:type="dcterms:W3CDTF">2019-10-18T13:52:36Z</dcterms:created>
  <dcterms:modified xsi:type="dcterms:W3CDTF">2020-02-24T08:23:24Z</dcterms:modified>
</cp:coreProperties>
</file>